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6"/>
  </p:notesMasterIdLst>
  <p:sldIdLst>
    <p:sldId id="256" r:id="rId2"/>
    <p:sldId id="257" r:id="rId3"/>
    <p:sldId id="258" r:id="rId4"/>
    <p:sldId id="259" r:id="rId5"/>
    <p:sldId id="260" r:id="rId6"/>
    <p:sldId id="261" r:id="rId7"/>
    <p:sldId id="263" r:id="rId8"/>
    <p:sldId id="262" r:id="rId9"/>
    <p:sldId id="265" r:id="rId10"/>
    <p:sldId id="264" r:id="rId11"/>
    <p:sldId id="266" r:id="rId12"/>
    <p:sldId id="267" r:id="rId13"/>
    <p:sldId id="268" r:id="rId14"/>
    <p:sldId id="269" r:id="rId15"/>
    <p:sldId id="270" r:id="rId16"/>
    <p:sldId id="271" r:id="rId17"/>
    <p:sldId id="272" r:id="rId18"/>
    <p:sldId id="276" r:id="rId19"/>
    <p:sldId id="273" r:id="rId20"/>
    <p:sldId id="274" r:id="rId21"/>
    <p:sldId id="277" r:id="rId22"/>
    <p:sldId id="278" r:id="rId23"/>
    <p:sldId id="279" r:id="rId24"/>
    <p:sldId id="280" r:id="rId25"/>
    <p:sldId id="281" r:id="rId26"/>
    <p:sldId id="282" r:id="rId27"/>
    <p:sldId id="283" r:id="rId28"/>
    <p:sldId id="284" r:id="rId29"/>
    <p:sldId id="286" r:id="rId30"/>
    <p:sldId id="285" r:id="rId31"/>
    <p:sldId id="287" r:id="rId32"/>
    <p:sldId id="288" r:id="rId33"/>
    <p:sldId id="289" r:id="rId34"/>
    <p:sldId id="290" r:id="rId35"/>
    <p:sldId id="291" r:id="rId36"/>
    <p:sldId id="292" r:id="rId37"/>
    <p:sldId id="293" r:id="rId38"/>
    <p:sldId id="308" r:id="rId39"/>
    <p:sldId id="430" r:id="rId40"/>
    <p:sldId id="431" r:id="rId41"/>
    <p:sldId id="432" r:id="rId42"/>
    <p:sldId id="433" r:id="rId43"/>
    <p:sldId id="434" r:id="rId44"/>
    <p:sldId id="307" r:id="rId45"/>
    <p:sldId id="309" r:id="rId46"/>
    <p:sldId id="310" r:id="rId47"/>
    <p:sldId id="311" r:id="rId48"/>
    <p:sldId id="312" r:id="rId49"/>
    <p:sldId id="306" r:id="rId50"/>
    <p:sldId id="313" r:id="rId51"/>
    <p:sldId id="314" r:id="rId52"/>
    <p:sldId id="315" r:id="rId53"/>
    <p:sldId id="305" r:id="rId54"/>
    <p:sldId id="316" r:id="rId55"/>
    <p:sldId id="317" r:id="rId56"/>
    <p:sldId id="318" r:id="rId57"/>
    <p:sldId id="319" r:id="rId58"/>
    <p:sldId id="321" r:id="rId59"/>
    <p:sldId id="297" r:id="rId60"/>
    <p:sldId id="294" r:id="rId61"/>
    <p:sldId id="295" r:id="rId62"/>
    <p:sldId id="435" r:id="rId63"/>
    <p:sldId id="436" r:id="rId64"/>
    <p:sldId id="437" r:id="rId65"/>
    <p:sldId id="438" r:id="rId66"/>
    <p:sldId id="439" r:id="rId67"/>
    <p:sldId id="440" r:id="rId68"/>
    <p:sldId id="441" r:id="rId69"/>
    <p:sldId id="442" r:id="rId70"/>
    <p:sldId id="296" r:id="rId71"/>
    <p:sldId id="298" r:id="rId72"/>
    <p:sldId id="299" r:id="rId73"/>
    <p:sldId id="322" r:id="rId74"/>
    <p:sldId id="323" r:id="rId75"/>
    <p:sldId id="443" r:id="rId76"/>
    <p:sldId id="447" r:id="rId77"/>
    <p:sldId id="445" r:id="rId78"/>
    <p:sldId id="324" r:id="rId79"/>
    <p:sldId id="325" r:id="rId80"/>
    <p:sldId id="327" r:id="rId81"/>
    <p:sldId id="328" r:id="rId82"/>
    <p:sldId id="329" r:id="rId83"/>
    <p:sldId id="331" r:id="rId84"/>
    <p:sldId id="332" r:id="rId85"/>
    <p:sldId id="333" r:id="rId86"/>
    <p:sldId id="334" r:id="rId87"/>
    <p:sldId id="335" r:id="rId88"/>
    <p:sldId id="336" r:id="rId89"/>
    <p:sldId id="337" r:id="rId90"/>
    <p:sldId id="338" r:id="rId91"/>
    <p:sldId id="339" r:id="rId92"/>
    <p:sldId id="340" r:id="rId93"/>
    <p:sldId id="341" r:id="rId94"/>
    <p:sldId id="342" r:id="rId95"/>
    <p:sldId id="343" r:id="rId96"/>
    <p:sldId id="344" r:id="rId97"/>
    <p:sldId id="345" r:id="rId98"/>
    <p:sldId id="346" r:id="rId99"/>
    <p:sldId id="347" r:id="rId100"/>
    <p:sldId id="348" r:id="rId101"/>
    <p:sldId id="349" r:id="rId102"/>
    <p:sldId id="350" r:id="rId103"/>
    <p:sldId id="351" r:id="rId104"/>
    <p:sldId id="352" r:id="rId105"/>
    <p:sldId id="353" r:id="rId106"/>
    <p:sldId id="354" r:id="rId107"/>
    <p:sldId id="355" r:id="rId108"/>
    <p:sldId id="356" r:id="rId109"/>
    <p:sldId id="357" r:id="rId110"/>
    <p:sldId id="358" r:id="rId111"/>
    <p:sldId id="359" r:id="rId112"/>
    <p:sldId id="360" r:id="rId113"/>
    <p:sldId id="361" r:id="rId114"/>
    <p:sldId id="362" r:id="rId115"/>
    <p:sldId id="363" r:id="rId116"/>
    <p:sldId id="364" r:id="rId117"/>
    <p:sldId id="365" r:id="rId118"/>
    <p:sldId id="370" r:id="rId119"/>
    <p:sldId id="368" r:id="rId120"/>
    <p:sldId id="369"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448" r:id="rId135"/>
    <p:sldId id="454" r:id="rId136"/>
    <p:sldId id="449" r:id="rId137"/>
    <p:sldId id="450" r:id="rId138"/>
    <p:sldId id="455" r:id="rId139"/>
    <p:sldId id="451" r:id="rId140"/>
    <p:sldId id="456" r:id="rId141"/>
    <p:sldId id="452" r:id="rId142"/>
    <p:sldId id="457" r:id="rId143"/>
    <p:sldId id="453" r:id="rId144"/>
    <p:sldId id="391" r:id="rId145"/>
    <p:sldId id="389" r:id="rId146"/>
    <p:sldId id="390" r:id="rId147"/>
    <p:sldId id="392" r:id="rId148"/>
    <p:sldId id="393" r:id="rId149"/>
    <p:sldId id="394" r:id="rId150"/>
    <p:sldId id="395" r:id="rId151"/>
    <p:sldId id="396" r:id="rId152"/>
    <p:sldId id="397" r:id="rId153"/>
    <p:sldId id="398" r:id="rId154"/>
    <p:sldId id="399" r:id="rId155"/>
    <p:sldId id="400" r:id="rId156"/>
    <p:sldId id="401" r:id="rId157"/>
    <p:sldId id="402" r:id="rId158"/>
    <p:sldId id="403" r:id="rId159"/>
    <p:sldId id="404" r:id="rId160"/>
    <p:sldId id="405" r:id="rId161"/>
    <p:sldId id="406" r:id="rId162"/>
    <p:sldId id="407" r:id="rId163"/>
    <p:sldId id="408" r:id="rId164"/>
    <p:sldId id="409" r:id="rId165"/>
    <p:sldId id="410" r:id="rId166"/>
    <p:sldId id="411" r:id="rId167"/>
    <p:sldId id="412" r:id="rId168"/>
    <p:sldId id="413" r:id="rId169"/>
    <p:sldId id="414" r:id="rId170"/>
    <p:sldId id="415" r:id="rId171"/>
    <p:sldId id="416" r:id="rId172"/>
    <p:sldId id="417" r:id="rId173"/>
    <p:sldId id="418" r:id="rId174"/>
    <p:sldId id="419" r:id="rId175"/>
    <p:sldId id="420" r:id="rId176"/>
    <p:sldId id="421" r:id="rId177"/>
    <p:sldId id="422" r:id="rId178"/>
    <p:sldId id="423" r:id="rId179"/>
    <p:sldId id="424" r:id="rId180"/>
    <p:sldId id="425" r:id="rId181"/>
    <p:sldId id="426" r:id="rId182"/>
    <p:sldId id="427" r:id="rId183"/>
    <p:sldId id="458" r:id="rId184"/>
    <p:sldId id="428" r:id="rId1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24" autoAdjust="0"/>
  </p:normalViewPr>
  <p:slideViewPr>
    <p:cSldViewPr>
      <p:cViewPr varScale="1">
        <p:scale>
          <a:sx n="84" d="100"/>
          <a:sy n="84" d="100"/>
        </p:scale>
        <p:origin x="156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presProps" Target="presProps.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03510B-73C3-4047-AA10-85C765A397BF}" type="datetimeFigureOut">
              <a:rPr lang="en-US" smtClean="0"/>
              <a:pPr/>
              <a:t>6/18/2024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6C8D69-4E29-4BB0-8878-D46A12FEF873}" type="slidenum">
              <a:rPr lang="en-US" smtClean="0"/>
              <a:pPr/>
              <a:t>‹#›</a:t>
            </a:fld>
            <a:endParaRPr lang="en-US" dirty="0"/>
          </a:p>
        </p:txBody>
      </p:sp>
    </p:spTree>
    <p:extLst>
      <p:ext uri="{BB962C8B-B14F-4D97-AF65-F5344CB8AC3E}">
        <p14:creationId xmlns:p14="http://schemas.microsoft.com/office/powerpoint/2010/main" val="2490570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D9F3F2-3F18-4FFE-8EAB-637EDC0CF1B7}" type="slidenum">
              <a:rPr lang="en-US" smtClean="0"/>
              <a:pPr fontAlgn="base">
                <a:spcBef>
                  <a:spcPct val="0"/>
                </a:spcBef>
                <a:spcAft>
                  <a:spcPct val="0"/>
                </a:spcAft>
                <a:defRPr/>
              </a:pPr>
              <a:t>74</a:t>
            </a:fld>
            <a:endParaRPr lang="en-US"/>
          </a:p>
        </p:txBody>
      </p:sp>
    </p:spTree>
    <p:extLst>
      <p:ext uri="{BB962C8B-B14F-4D97-AF65-F5344CB8AC3E}">
        <p14:creationId xmlns:p14="http://schemas.microsoft.com/office/powerpoint/2010/main" val="1462150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A6EB98-FF56-4086-890E-81612C6A3185}" type="slidenum">
              <a:rPr lang="en-US" smtClean="0"/>
              <a:pPr fontAlgn="base">
                <a:spcBef>
                  <a:spcPct val="0"/>
                </a:spcBef>
                <a:spcAft>
                  <a:spcPct val="0"/>
                </a:spcAft>
                <a:defRPr/>
              </a:pPr>
              <a:t>75</a:t>
            </a:fld>
            <a:endParaRPr lang="en-US"/>
          </a:p>
        </p:txBody>
      </p:sp>
    </p:spTree>
    <p:extLst>
      <p:ext uri="{BB962C8B-B14F-4D97-AF65-F5344CB8AC3E}">
        <p14:creationId xmlns:p14="http://schemas.microsoft.com/office/powerpoint/2010/main" val="3048209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A6EB98-FF56-4086-890E-81612C6A3185}" type="slidenum">
              <a:rPr lang="en-US" smtClean="0"/>
              <a:pPr fontAlgn="base">
                <a:spcBef>
                  <a:spcPct val="0"/>
                </a:spcBef>
                <a:spcAft>
                  <a:spcPct val="0"/>
                </a:spcAft>
                <a:defRPr/>
              </a:pPr>
              <a:t>77</a:t>
            </a:fld>
            <a:endParaRPr lang="en-US"/>
          </a:p>
        </p:txBody>
      </p:sp>
    </p:spTree>
    <p:extLst>
      <p:ext uri="{BB962C8B-B14F-4D97-AF65-F5344CB8AC3E}">
        <p14:creationId xmlns:p14="http://schemas.microsoft.com/office/powerpoint/2010/main" val="1992471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A6EB98-FF56-4086-890E-81612C6A3185}" type="slidenum">
              <a:rPr lang="en-US" smtClean="0"/>
              <a:pPr fontAlgn="base">
                <a:spcBef>
                  <a:spcPct val="0"/>
                </a:spcBef>
                <a:spcAft>
                  <a:spcPct val="0"/>
                </a:spcAft>
                <a:defRPr/>
              </a:pPr>
              <a:t>78</a:t>
            </a:fld>
            <a:endParaRPr lang="en-US"/>
          </a:p>
        </p:txBody>
      </p:sp>
    </p:spTree>
    <p:extLst>
      <p:ext uri="{BB962C8B-B14F-4D97-AF65-F5344CB8AC3E}">
        <p14:creationId xmlns:p14="http://schemas.microsoft.com/office/powerpoint/2010/main" val="2794947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noFill/>
          <a:ln>
            <a:solidFill>
              <a:srgbClr val="000000"/>
            </a:solidFill>
            <a:miter lim="800000"/>
            <a:headEnd/>
            <a:tailEnd/>
          </a:ln>
        </p:spPr>
      </p:sp>
      <p:sp>
        <p:nvSpPr>
          <p:cNvPr id="147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506989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B7E69F-0D4C-45CA-A90F-29EED53FE3B5}"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dirty="0"/>
              <a:t>Exercise Physiology</a:t>
            </a:r>
          </a:p>
        </p:txBody>
      </p:sp>
      <p:sp>
        <p:nvSpPr>
          <p:cNvPr id="6" name="Slide Number Placeholder 5"/>
          <p:cNvSpPr>
            <a:spLocks noGrp="1"/>
          </p:cNvSpPr>
          <p:nvPr>
            <p:ph type="sldNum" sz="quarter" idx="12"/>
          </p:nvPr>
        </p:nvSpPr>
        <p:spPr/>
        <p:txBody>
          <a:bodyPr/>
          <a:lstStyle/>
          <a:p>
            <a:fld id="{6EA521CE-A461-4D9F-AEA1-741E6DE7E80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EF627C-204C-492D-A8F3-D40FB02AE1B5}"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dirty="0"/>
              <a:t>Exercise Physiology</a:t>
            </a:r>
          </a:p>
        </p:txBody>
      </p:sp>
      <p:sp>
        <p:nvSpPr>
          <p:cNvPr id="6" name="Slide Number Placeholder 5"/>
          <p:cNvSpPr>
            <a:spLocks noGrp="1"/>
          </p:cNvSpPr>
          <p:nvPr>
            <p:ph type="sldNum" sz="quarter" idx="12"/>
          </p:nvPr>
        </p:nvSpPr>
        <p:spPr/>
        <p:txBody>
          <a:bodyPr/>
          <a:lstStyle/>
          <a:p>
            <a:fld id="{6EA521CE-A461-4D9F-AEA1-741E6DE7E80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598B07-3673-4547-A885-7D7C3C5CA9F0}"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dirty="0"/>
              <a:t>Exercise Physiology</a:t>
            </a:r>
          </a:p>
        </p:txBody>
      </p:sp>
      <p:sp>
        <p:nvSpPr>
          <p:cNvPr id="6" name="Slide Number Placeholder 5"/>
          <p:cNvSpPr>
            <a:spLocks noGrp="1"/>
          </p:cNvSpPr>
          <p:nvPr>
            <p:ph type="sldNum" sz="quarter" idx="12"/>
          </p:nvPr>
        </p:nvSpPr>
        <p:spPr/>
        <p:txBody>
          <a:bodyPr/>
          <a:lstStyle/>
          <a:p>
            <a:fld id="{6EA521CE-A461-4D9F-AEA1-741E6DE7E80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IN"/>
          </a:p>
        </p:txBody>
      </p:sp>
      <p:sp>
        <p:nvSpPr>
          <p:cNvPr id="3" name="Table Placeholder 2"/>
          <p:cNvSpPr>
            <a:spLocks noGrp="1"/>
          </p:cNvSpPr>
          <p:nvPr>
            <p:ph type="tbl" idx="1"/>
          </p:nvPr>
        </p:nvSpPr>
        <p:spPr>
          <a:xfrm>
            <a:off x="457200" y="1600200"/>
            <a:ext cx="8229600" cy="4530725"/>
          </a:xfrm>
        </p:spPr>
        <p:txBody>
          <a:bodyPr/>
          <a:lstStyle/>
          <a:p>
            <a:endParaRPr lang="en-IN"/>
          </a:p>
        </p:txBody>
      </p:sp>
      <p:sp>
        <p:nvSpPr>
          <p:cNvPr id="4" name="Date Placeholder 3"/>
          <p:cNvSpPr>
            <a:spLocks noGrp="1"/>
          </p:cNvSpPr>
          <p:nvPr>
            <p:ph type="dt" sz="half" idx="10"/>
          </p:nvPr>
        </p:nvSpPr>
        <p:spPr>
          <a:xfrm>
            <a:off x="457200" y="6243638"/>
            <a:ext cx="2133600" cy="457200"/>
          </a:xfrm>
        </p:spPr>
        <p:txBody>
          <a:bodyPr/>
          <a:lstStyle>
            <a:lvl1pPr>
              <a:defRPr/>
            </a:lvl1pPr>
          </a:lstStyle>
          <a:p>
            <a:fld id="{6A238DDB-BC7B-4A0B-A915-0660C6ACD6B6}" type="datetime1">
              <a:rPr lang="en-US"/>
              <a:pPr/>
              <a:t>6/18/2024</a:t>
            </a:fld>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n-US" altLang="en-US"/>
              <a:t>GENERAL PRINCIPLES OF EXERCISE PRESCRIPTION</a:t>
            </a: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7DF8D530-CBB5-4D1A-B56C-B5A4F03310C8}"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dirty="0"/>
              <a:t>Exercise Physiology</a:t>
            </a:r>
          </a:p>
        </p:txBody>
      </p:sp>
      <p:sp>
        <p:nvSpPr>
          <p:cNvPr id="6" name="Slide Number Placeholder 5"/>
          <p:cNvSpPr>
            <a:spLocks noGrp="1"/>
          </p:cNvSpPr>
          <p:nvPr>
            <p:ph type="sldNum" sz="quarter" idx="12"/>
          </p:nvPr>
        </p:nvSpPr>
        <p:spPr/>
        <p:txBody>
          <a:bodyPr/>
          <a:lstStyle/>
          <a:p>
            <a:fld id="{6EA521CE-A461-4D9F-AEA1-741E6DE7E80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883C72-018B-4F73-916D-09E03CA5730C}"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dirty="0"/>
              <a:t>Exercise Physiology</a:t>
            </a:r>
          </a:p>
        </p:txBody>
      </p:sp>
      <p:sp>
        <p:nvSpPr>
          <p:cNvPr id="6" name="Slide Number Placeholder 5"/>
          <p:cNvSpPr>
            <a:spLocks noGrp="1"/>
          </p:cNvSpPr>
          <p:nvPr>
            <p:ph type="sldNum" sz="quarter" idx="12"/>
          </p:nvPr>
        </p:nvSpPr>
        <p:spPr/>
        <p:txBody>
          <a:bodyPr/>
          <a:lstStyle/>
          <a:p>
            <a:fld id="{6EA521CE-A461-4D9F-AEA1-741E6DE7E80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7D24DD-DFB9-475B-8032-3637A4870EFA}" type="datetime1">
              <a:rPr lang="en-US" smtClean="0"/>
              <a:pPr/>
              <a:t>6/18/2024</a:t>
            </a:fld>
            <a:endParaRPr lang="en-US" dirty="0"/>
          </a:p>
        </p:txBody>
      </p:sp>
      <p:sp>
        <p:nvSpPr>
          <p:cNvPr id="6" name="Footer Placeholder 5"/>
          <p:cNvSpPr>
            <a:spLocks noGrp="1"/>
          </p:cNvSpPr>
          <p:nvPr>
            <p:ph type="ftr" sz="quarter" idx="11"/>
          </p:nvPr>
        </p:nvSpPr>
        <p:spPr/>
        <p:txBody>
          <a:bodyPr/>
          <a:lstStyle/>
          <a:p>
            <a:r>
              <a:rPr lang="en-US" dirty="0"/>
              <a:t>Exercise Physiology</a:t>
            </a:r>
          </a:p>
        </p:txBody>
      </p:sp>
      <p:sp>
        <p:nvSpPr>
          <p:cNvPr id="7" name="Slide Number Placeholder 6"/>
          <p:cNvSpPr>
            <a:spLocks noGrp="1"/>
          </p:cNvSpPr>
          <p:nvPr>
            <p:ph type="sldNum" sz="quarter" idx="12"/>
          </p:nvPr>
        </p:nvSpPr>
        <p:spPr/>
        <p:txBody>
          <a:bodyPr/>
          <a:lstStyle/>
          <a:p>
            <a:fld id="{6EA521CE-A461-4D9F-AEA1-741E6DE7E80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25199B-E3DA-4143-93B0-CE618A638451}" type="datetime1">
              <a:rPr lang="en-US" smtClean="0"/>
              <a:pPr/>
              <a:t>6/18/2024</a:t>
            </a:fld>
            <a:endParaRPr lang="en-US" dirty="0"/>
          </a:p>
        </p:txBody>
      </p:sp>
      <p:sp>
        <p:nvSpPr>
          <p:cNvPr id="8" name="Footer Placeholder 7"/>
          <p:cNvSpPr>
            <a:spLocks noGrp="1"/>
          </p:cNvSpPr>
          <p:nvPr>
            <p:ph type="ftr" sz="quarter" idx="11"/>
          </p:nvPr>
        </p:nvSpPr>
        <p:spPr/>
        <p:txBody>
          <a:bodyPr/>
          <a:lstStyle/>
          <a:p>
            <a:r>
              <a:rPr lang="en-US" dirty="0"/>
              <a:t>Exercise Physiology</a:t>
            </a:r>
          </a:p>
        </p:txBody>
      </p:sp>
      <p:sp>
        <p:nvSpPr>
          <p:cNvPr id="9" name="Slide Number Placeholder 8"/>
          <p:cNvSpPr>
            <a:spLocks noGrp="1"/>
          </p:cNvSpPr>
          <p:nvPr>
            <p:ph type="sldNum" sz="quarter" idx="12"/>
          </p:nvPr>
        </p:nvSpPr>
        <p:spPr/>
        <p:txBody>
          <a:bodyPr/>
          <a:lstStyle/>
          <a:p>
            <a:fld id="{6EA521CE-A461-4D9F-AEA1-741E6DE7E80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9494D7-7309-4AF0-9277-7CE621DF8F20}" type="datetime1">
              <a:rPr lang="en-US" smtClean="0"/>
              <a:pPr/>
              <a:t>6/18/2024</a:t>
            </a:fld>
            <a:endParaRPr lang="en-US" dirty="0"/>
          </a:p>
        </p:txBody>
      </p:sp>
      <p:sp>
        <p:nvSpPr>
          <p:cNvPr id="4" name="Footer Placeholder 3"/>
          <p:cNvSpPr>
            <a:spLocks noGrp="1"/>
          </p:cNvSpPr>
          <p:nvPr>
            <p:ph type="ftr" sz="quarter" idx="11"/>
          </p:nvPr>
        </p:nvSpPr>
        <p:spPr/>
        <p:txBody>
          <a:bodyPr/>
          <a:lstStyle/>
          <a:p>
            <a:r>
              <a:rPr lang="en-US" dirty="0"/>
              <a:t>Exercise Physiology</a:t>
            </a:r>
          </a:p>
        </p:txBody>
      </p:sp>
      <p:sp>
        <p:nvSpPr>
          <p:cNvPr id="5" name="Slide Number Placeholder 4"/>
          <p:cNvSpPr>
            <a:spLocks noGrp="1"/>
          </p:cNvSpPr>
          <p:nvPr>
            <p:ph type="sldNum" sz="quarter" idx="12"/>
          </p:nvPr>
        </p:nvSpPr>
        <p:spPr/>
        <p:txBody>
          <a:bodyPr/>
          <a:lstStyle/>
          <a:p>
            <a:fld id="{6EA521CE-A461-4D9F-AEA1-741E6DE7E80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02BD68-4093-4A71-BC81-696432250473}" type="datetime1">
              <a:rPr lang="en-US" smtClean="0"/>
              <a:pPr/>
              <a:t>6/18/2024</a:t>
            </a:fld>
            <a:endParaRPr lang="en-US" dirty="0"/>
          </a:p>
        </p:txBody>
      </p:sp>
      <p:sp>
        <p:nvSpPr>
          <p:cNvPr id="3" name="Footer Placeholder 2"/>
          <p:cNvSpPr>
            <a:spLocks noGrp="1"/>
          </p:cNvSpPr>
          <p:nvPr>
            <p:ph type="ftr" sz="quarter" idx="11"/>
          </p:nvPr>
        </p:nvSpPr>
        <p:spPr/>
        <p:txBody>
          <a:bodyPr/>
          <a:lstStyle/>
          <a:p>
            <a:r>
              <a:rPr lang="en-US" dirty="0"/>
              <a:t>Exercise Physiology</a:t>
            </a:r>
          </a:p>
        </p:txBody>
      </p:sp>
      <p:sp>
        <p:nvSpPr>
          <p:cNvPr id="4" name="Slide Number Placeholder 3"/>
          <p:cNvSpPr>
            <a:spLocks noGrp="1"/>
          </p:cNvSpPr>
          <p:nvPr>
            <p:ph type="sldNum" sz="quarter" idx="12"/>
          </p:nvPr>
        </p:nvSpPr>
        <p:spPr/>
        <p:txBody>
          <a:bodyPr/>
          <a:lstStyle/>
          <a:p>
            <a:fld id="{6EA521CE-A461-4D9F-AEA1-741E6DE7E80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3D6A4-782D-4042-B4F3-4326FC85FCDB}" type="datetime1">
              <a:rPr lang="en-US" smtClean="0"/>
              <a:pPr/>
              <a:t>6/18/2024</a:t>
            </a:fld>
            <a:endParaRPr lang="en-US" dirty="0"/>
          </a:p>
        </p:txBody>
      </p:sp>
      <p:sp>
        <p:nvSpPr>
          <p:cNvPr id="6" name="Footer Placeholder 5"/>
          <p:cNvSpPr>
            <a:spLocks noGrp="1"/>
          </p:cNvSpPr>
          <p:nvPr>
            <p:ph type="ftr" sz="quarter" idx="11"/>
          </p:nvPr>
        </p:nvSpPr>
        <p:spPr/>
        <p:txBody>
          <a:bodyPr/>
          <a:lstStyle/>
          <a:p>
            <a:r>
              <a:rPr lang="en-US" dirty="0"/>
              <a:t>Exercise Physiology</a:t>
            </a:r>
          </a:p>
        </p:txBody>
      </p:sp>
      <p:sp>
        <p:nvSpPr>
          <p:cNvPr id="7" name="Slide Number Placeholder 6"/>
          <p:cNvSpPr>
            <a:spLocks noGrp="1"/>
          </p:cNvSpPr>
          <p:nvPr>
            <p:ph type="sldNum" sz="quarter" idx="12"/>
          </p:nvPr>
        </p:nvSpPr>
        <p:spPr/>
        <p:txBody>
          <a:bodyPr/>
          <a:lstStyle/>
          <a:p>
            <a:fld id="{6EA521CE-A461-4D9F-AEA1-741E6DE7E80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65BFD2-71A4-49A7-BBE0-AA615693DCB4}" type="datetime1">
              <a:rPr lang="en-US" smtClean="0"/>
              <a:pPr/>
              <a:t>6/18/2024</a:t>
            </a:fld>
            <a:endParaRPr lang="en-US" dirty="0"/>
          </a:p>
        </p:txBody>
      </p:sp>
      <p:sp>
        <p:nvSpPr>
          <p:cNvPr id="6" name="Footer Placeholder 5"/>
          <p:cNvSpPr>
            <a:spLocks noGrp="1"/>
          </p:cNvSpPr>
          <p:nvPr>
            <p:ph type="ftr" sz="quarter" idx="11"/>
          </p:nvPr>
        </p:nvSpPr>
        <p:spPr/>
        <p:txBody>
          <a:bodyPr/>
          <a:lstStyle/>
          <a:p>
            <a:r>
              <a:rPr lang="en-US" dirty="0"/>
              <a:t>Exercise Physiology</a:t>
            </a:r>
          </a:p>
        </p:txBody>
      </p:sp>
      <p:sp>
        <p:nvSpPr>
          <p:cNvPr id="7" name="Slide Number Placeholder 6"/>
          <p:cNvSpPr>
            <a:spLocks noGrp="1"/>
          </p:cNvSpPr>
          <p:nvPr>
            <p:ph type="sldNum" sz="quarter" idx="12"/>
          </p:nvPr>
        </p:nvSpPr>
        <p:spPr/>
        <p:txBody>
          <a:bodyPr/>
          <a:lstStyle/>
          <a:p>
            <a:fld id="{6EA521CE-A461-4D9F-AEA1-741E6DE7E80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14854-7875-4ECD-97DB-45C53C99DDB6}" type="datetime1">
              <a:rPr lang="en-US" smtClean="0"/>
              <a:pPr/>
              <a:t>6/18/2024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Exercise Physiology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A521CE-A461-4D9F-AEA1-741E6DE7E80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a:effectLst>
                  <a:outerShdw blurRad="38100" dist="38100" dir="2700000" algn="tl">
                    <a:srgbClr val="000000">
                      <a:alpha val="43137"/>
                    </a:srgbClr>
                  </a:outerShdw>
                </a:effectLst>
                <a:latin typeface="+mn-lt"/>
              </a:rPr>
              <a:t>EXERCISE PHYSIOLOGY </a:t>
            </a:r>
          </a:p>
        </p:txBody>
      </p:sp>
      <p:sp>
        <p:nvSpPr>
          <p:cNvPr id="3" name="Subtitle 2"/>
          <p:cNvSpPr>
            <a:spLocks noGrp="1"/>
          </p:cNvSpPr>
          <p:nvPr>
            <p:ph type="subTitle" idx="1"/>
          </p:nvPr>
        </p:nvSpPr>
        <p:spPr/>
        <p:txBody>
          <a:bodyPr>
            <a:normAutofit fontScale="85000" lnSpcReduction="20000"/>
          </a:bodyPr>
          <a:lstStyle/>
          <a:p>
            <a:pPr>
              <a:spcBef>
                <a:spcPct val="0"/>
              </a:spcBef>
            </a:pPr>
            <a:r>
              <a:rPr lang="en-IN" sz="3200" dirty="0">
                <a:solidFill>
                  <a:srgbClr val="111111"/>
                </a:solidFill>
                <a:cs typeface="Arial" charset="0"/>
              </a:rPr>
              <a:t>Dr. Santosh Dobhal</a:t>
            </a:r>
          </a:p>
          <a:p>
            <a:pPr>
              <a:spcBef>
                <a:spcPct val="0"/>
              </a:spcBef>
            </a:pPr>
            <a:r>
              <a:rPr lang="en-IN" sz="3200" dirty="0">
                <a:solidFill>
                  <a:srgbClr val="111111"/>
                </a:solidFill>
                <a:cs typeface="Arial" charset="0"/>
              </a:rPr>
              <a:t>Dept. Of Cardiovascular </a:t>
            </a:r>
            <a:r>
              <a:rPr lang="en-IN" sz="3200">
                <a:solidFill>
                  <a:srgbClr val="111111"/>
                </a:solidFill>
                <a:cs typeface="Arial" charset="0"/>
              </a:rPr>
              <a:t>&amp; Respiratory Physiotherapy</a:t>
            </a:r>
            <a:endParaRPr lang="en-IN" sz="3200" dirty="0">
              <a:solidFill>
                <a:srgbClr val="111111"/>
              </a:solidFill>
              <a:cs typeface="Arial" charset="0"/>
            </a:endParaRPr>
          </a:p>
          <a:p>
            <a:pPr>
              <a:spcBef>
                <a:spcPct val="0"/>
              </a:spcBef>
            </a:pPr>
            <a:r>
              <a:rPr lang="en-IN" sz="3200" dirty="0">
                <a:solidFill>
                  <a:srgbClr val="111111"/>
                </a:solidFill>
                <a:cs typeface="Arial" charset="0"/>
              </a:rPr>
              <a:t>MGM Institute Of Physiotherapy </a:t>
            </a:r>
          </a:p>
          <a:p>
            <a:pPr>
              <a:spcBef>
                <a:spcPct val="0"/>
              </a:spcBef>
            </a:pPr>
            <a:r>
              <a:rPr lang="en-IN" sz="3200" dirty="0" err="1">
                <a:solidFill>
                  <a:srgbClr val="111111"/>
                </a:solidFill>
                <a:cs typeface="Arial" charset="0"/>
              </a:rPr>
              <a:t>Chh</a:t>
            </a:r>
            <a:r>
              <a:rPr lang="en-IN" sz="3200" dirty="0">
                <a:solidFill>
                  <a:srgbClr val="111111"/>
                </a:solidFill>
                <a:cs typeface="Arial" charset="0"/>
              </a:rPr>
              <a:t>. </a:t>
            </a:r>
            <a:r>
              <a:rPr lang="en-IN" sz="3200" dirty="0" err="1">
                <a:solidFill>
                  <a:srgbClr val="111111"/>
                </a:solidFill>
                <a:cs typeface="Arial" charset="0"/>
              </a:rPr>
              <a:t>Sambhajinagar</a:t>
            </a:r>
            <a:endParaRPr lang="en-US" sz="3200" dirty="0">
              <a:solidFill>
                <a:srgbClr val="111111"/>
              </a:solidFill>
              <a:cs typeface="Arial" charset="0"/>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Phosphagen</a:t>
            </a:r>
            <a:r>
              <a:rPr lang="en-US" b="1" dirty="0"/>
              <a:t> or The ATP </a:t>
            </a:r>
            <a:r>
              <a:rPr lang="en-US" b="1" dirty="0" err="1"/>
              <a:t>PCr</a:t>
            </a:r>
            <a:r>
              <a:rPr lang="en-US" b="1" dirty="0"/>
              <a:t> system</a:t>
            </a:r>
            <a:endParaRPr lang="en-US" dirty="0"/>
          </a:p>
        </p:txBody>
      </p:sp>
      <p:sp>
        <p:nvSpPr>
          <p:cNvPr id="3" name="Content Placeholder 2"/>
          <p:cNvSpPr>
            <a:spLocks noGrp="1"/>
          </p:cNvSpPr>
          <p:nvPr>
            <p:ph idx="1"/>
          </p:nvPr>
        </p:nvSpPr>
        <p:spPr/>
        <p:txBody>
          <a:bodyPr/>
          <a:lstStyle/>
          <a:p>
            <a:r>
              <a:rPr lang="en-US" dirty="0"/>
              <a:t>Is the major source of energy during first 30 seconds of intense exercise </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Exercise Physiology</a:t>
            </a:r>
          </a:p>
        </p:txBody>
      </p:sp>
      <p:sp>
        <p:nvSpPr>
          <p:cNvPr id="6" name="Slide Number Placeholder 5"/>
          <p:cNvSpPr>
            <a:spLocks noGrp="1"/>
          </p:cNvSpPr>
          <p:nvPr>
            <p:ph type="sldNum" sz="quarter" idx="12"/>
          </p:nvPr>
        </p:nvSpPr>
        <p:spPr/>
        <p:txBody>
          <a:bodyPr/>
          <a:lstStyle/>
          <a:p>
            <a:fld id="{6EA521CE-A461-4D9F-AEA1-741E6DE7E80C}" type="slidenum">
              <a:rPr lang="en-US" smtClean="0"/>
              <a:pPr/>
              <a:t>10</a:t>
            </a:fld>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F1CD549-8693-45AC-8B44-3A46223584C2}"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0F0AB533-7D1F-4223-B27C-B4C1C3864DE2}" type="slidenum">
              <a:rPr lang="en-US" altLang="en-US"/>
              <a:pPr/>
              <a:t>100</a:t>
            </a:fld>
            <a:endParaRPr lang="en-US" altLang="en-US"/>
          </a:p>
        </p:txBody>
      </p:sp>
      <p:sp>
        <p:nvSpPr>
          <p:cNvPr id="82946" name="Rectangle 2"/>
          <p:cNvSpPr>
            <a:spLocks noGrp="1" noChangeArrowheads="1"/>
          </p:cNvSpPr>
          <p:nvPr>
            <p:ph type="title"/>
          </p:nvPr>
        </p:nvSpPr>
        <p:spPr/>
        <p:txBody>
          <a:bodyPr/>
          <a:lstStyle/>
          <a:p>
            <a:r>
              <a:rPr lang="en-US"/>
              <a:t>RATE OF PROGRESSION</a:t>
            </a:r>
          </a:p>
        </p:txBody>
      </p:sp>
      <p:sp>
        <p:nvSpPr>
          <p:cNvPr id="82947" name="Rectangle 3"/>
          <p:cNvSpPr>
            <a:spLocks noGrp="1" noChangeArrowheads="1"/>
          </p:cNvSpPr>
          <p:nvPr>
            <p:ph type="body" idx="1"/>
          </p:nvPr>
        </p:nvSpPr>
        <p:spPr/>
        <p:txBody>
          <a:bodyPr/>
          <a:lstStyle/>
          <a:p>
            <a:r>
              <a:rPr lang="en-US" sz="3400"/>
              <a:t>Initial conditioning stage</a:t>
            </a:r>
          </a:p>
          <a:p>
            <a:endParaRPr lang="en-US" sz="3400"/>
          </a:p>
          <a:p>
            <a:r>
              <a:rPr lang="en-US" sz="3400"/>
              <a:t>Improvement stage </a:t>
            </a:r>
          </a:p>
          <a:p>
            <a:pPr>
              <a:buFont typeface="Wingdings" pitchFamily="2" charset="2"/>
              <a:buNone/>
            </a:pPr>
            <a:endParaRPr lang="en-US" sz="3400"/>
          </a:p>
          <a:p>
            <a:r>
              <a:rPr lang="en-US" sz="3400"/>
              <a:t>Maintenance stage </a:t>
            </a:r>
          </a:p>
          <a:p>
            <a:pPr>
              <a:buFont typeface="Wingdings" pitchFamily="2" charset="2"/>
              <a:buNone/>
            </a:pPr>
            <a:endParaRPr lang="en-US" sz="340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03D9F63-86A2-419E-BC35-C1AE1DB9CBD3}"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726B0713-9D26-4AEE-82DB-D78469A4CAA3}" type="slidenum">
              <a:rPr lang="en-US" altLang="en-US"/>
              <a:pPr/>
              <a:t>101</a:t>
            </a:fld>
            <a:endParaRPr lang="en-US" altLang="en-US"/>
          </a:p>
        </p:txBody>
      </p:sp>
      <p:sp>
        <p:nvSpPr>
          <p:cNvPr id="156674" name="Rectangle 2"/>
          <p:cNvSpPr>
            <a:spLocks noGrp="1" noChangeArrowheads="1"/>
          </p:cNvSpPr>
          <p:nvPr>
            <p:ph type="title"/>
          </p:nvPr>
        </p:nvSpPr>
        <p:spPr/>
        <p:txBody>
          <a:bodyPr/>
          <a:lstStyle/>
          <a:p>
            <a:r>
              <a:rPr lang="en-US" sz="3800"/>
              <a:t>INITIAL CONDITIONING STAGE</a:t>
            </a:r>
          </a:p>
        </p:txBody>
      </p:sp>
      <p:sp>
        <p:nvSpPr>
          <p:cNvPr id="156675" name="Rectangle 3"/>
          <p:cNvSpPr>
            <a:spLocks noGrp="1" noChangeArrowheads="1"/>
          </p:cNvSpPr>
          <p:nvPr>
            <p:ph type="body" idx="1"/>
          </p:nvPr>
        </p:nvSpPr>
        <p:spPr/>
        <p:txBody>
          <a:bodyPr>
            <a:normAutofit lnSpcReduction="10000"/>
          </a:bodyPr>
          <a:lstStyle/>
          <a:p>
            <a:pPr marL="571500" indent="-571500"/>
            <a:r>
              <a:rPr lang="en-US"/>
              <a:t>GOALS-</a:t>
            </a:r>
          </a:p>
          <a:p>
            <a:pPr marL="571500" indent="-571500">
              <a:buFont typeface="Wingdings" pitchFamily="2" charset="2"/>
              <a:buAutoNum type="arabicPeriod"/>
            </a:pPr>
            <a:r>
              <a:rPr lang="en-US"/>
              <a:t>Prepare for novel activities</a:t>
            </a:r>
          </a:p>
          <a:p>
            <a:pPr marL="571500" indent="-571500">
              <a:buFont typeface="Wingdings" pitchFamily="2" charset="2"/>
              <a:buAutoNum type="arabicPeriod"/>
            </a:pPr>
            <a:r>
              <a:rPr lang="en-US"/>
              <a:t>Develop orthopedic tolerance </a:t>
            </a:r>
          </a:p>
          <a:p>
            <a:pPr marL="571500" indent="-571500"/>
            <a:r>
              <a:rPr lang="en-US"/>
              <a:t>Extended warm up</a:t>
            </a:r>
          </a:p>
          <a:p>
            <a:pPr marL="571500" indent="-571500"/>
            <a:r>
              <a:rPr lang="en-US"/>
              <a:t>Moderate intensity-40%-60%HRR</a:t>
            </a:r>
          </a:p>
          <a:p>
            <a:pPr marL="571500" indent="-571500"/>
            <a:r>
              <a:rPr lang="en-US"/>
              <a:t>Interval (15-30 min)</a:t>
            </a:r>
          </a:p>
          <a:p>
            <a:pPr marL="571500" indent="-571500"/>
            <a:r>
              <a:rPr lang="en-US"/>
              <a:t>Extended cool down</a:t>
            </a:r>
          </a:p>
          <a:p>
            <a:pPr marL="571500" indent="-571500"/>
            <a:r>
              <a:rPr lang="en-US"/>
              <a:t>3-4times/week </a:t>
            </a:r>
            <a:r>
              <a:rPr lang="en-US">
                <a:sym typeface="Wingdings" pitchFamily="2" charset="2"/>
              </a:rPr>
              <a:t>4 weeks</a:t>
            </a:r>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190A78C-FCBF-4DBA-B58E-3AB48F90BC71}"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dirty="0"/>
              <a:t>GENERAL PRINCIPLES OF EXERCISE PRESCRIPTION</a:t>
            </a:r>
          </a:p>
        </p:txBody>
      </p:sp>
      <p:sp>
        <p:nvSpPr>
          <p:cNvPr id="6" name="Slide Number Placeholder 5"/>
          <p:cNvSpPr>
            <a:spLocks noGrp="1"/>
          </p:cNvSpPr>
          <p:nvPr>
            <p:ph type="sldNum" sz="quarter" idx="12"/>
          </p:nvPr>
        </p:nvSpPr>
        <p:spPr/>
        <p:txBody>
          <a:bodyPr/>
          <a:lstStyle/>
          <a:p>
            <a:fld id="{3928306F-2C74-49CF-9903-0811F8105B72}" type="slidenum">
              <a:rPr lang="en-US" altLang="en-US"/>
              <a:pPr/>
              <a:t>102</a:t>
            </a:fld>
            <a:endParaRPr lang="en-US" altLang="en-US" dirty="0"/>
          </a:p>
        </p:txBody>
      </p:sp>
      <p:sp>
        <p:nvSpPr>
          <p:cNvPr id="157698" name="Rectangle 2"/>
          <p:cNvSpPr>
            <a:spLocks noGrp="1" noChangeArrowheads="1"/>
          </p:cNvSpPr>
          <p:nvPr>
            <p:ph type="title"/>
          </p:nvPr>
        </p:nvSpPr>
        <p:spPr/>
        <p:txBody>
          <a:bodyPr/>
          <a:lstStyle/>
          <a:p>
            <a:r>
              <a:rPr lang="en-US"/>
              <a:t>IMPROVEMENT STAGE</a:t>
            </a:r>
          </a:p>
        </p:txBody>
      </p:sp>
      <p:sp>
        <p:nvSpPr>
          <p:cNvPr id="157699" name="Rectangle 3"/>
          <p:cNvSpPr>
            <a:spLocks noGrp="1" noChangeArrowheads="1"/>
          </p:cNvSpPr>
          <p:nvPr>
            <p:ph type="body" idx="1"/>
          </p:nvPr>
        </p:nvSpPr>
        <p:spPr/>
        <p:txBody>
          <a:bodyPr>
            <a:normAutofit lnSpcReduction="10000"/>
          </a:bodyPr>
          <a:lstStyle/>
          <a:p>
            <a:pPr>
              <a:lnSpc>
                <a:spcPct val="90000"/>
              </a:lnSpc>
            </a:pPr>
            <a:r>
              <a:rPr lang="en-US" dirty="0"/>
              <a:t>GOAL- gradual increase in the overall ex stimulus</a:t>
            </a:r>
          </a:p>
          <a:p>
            <a:pPr>
              <a:lnSpc>
                <a:spcPct val="90000"/>
              </a:lnSpc>
            </a:pPr>
            <a:r>
              <a:rPr lang="en-US" dirty="0"/>
              <a:t>Progressed at a very rapid rate</a:t>
            </a:r>
          </a:p>
          <a:p>
            <a:pPr>
              <a:lnSpc>
                <a:spcPct val="90000"/>
              </a:lnSpc>
            </a:pPr>
            <a:r>
              <a:rPr lang="en-US" dirty="0"/>
              <a:t>Intensity – 60%-85% HRR</a:t>
            </a:r>
          </a:p>
          <a:p>
            <a:pPr>
              <a:lnSpc>
                <a:spcPct val="90000"/>
              </a:lnSpc>
            </a:pPr>
            <a:r>
              <a:rPr lang="en-US" dirty="0"/>
              <a:t>Duration –increased constantly- 20%/wk</a:t>
            </a:r>
          </a:p>
          <a:p>
            <a:pPr>
              <a:lnSpc>
                <a:spcPct val="90000"/>
              </a:lnSpc>
            </a:pPr>
            <a:r>
              <a:rPr lang="en-US" dirty="0"/>
              <a:t>Frequency and magnitude of increment- rate of adaptation.</a:t>
            </a:r>
          </a:p>
          <a:p>
            <a:pPr>
              <a:lnSpc>
                <a:spcPct val="90000"/>
              </a:lnSpc>
            </a:pPr>
            <a:r>
              <a:rPr lang="en-US" dirty="0"/>
              <a:t>Intensity increment-5% of HRR every 6</a:t>
            </a:r>
            <a:r>
              <a:rPr lang="en-US" baseline="30000" dirty="0"/>
              <a:t>th</a:t>
            </a:r>
            <a:r>
              <a:rPr lang="en-US" dirty="0"/>
              <a:t> session</a:t>
            </a:r>
          </a:p>
          <a:p>
            <a:pPr>
              <a:lnSpc>
                <a:spcPct val="90000"/>
              </a:lnSpc>
            </a:pP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7861600-3D18-4699-93D5-0957F934D33B}"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9A311229-2127-4202-A29B-1A767BF5CF97}" type="slidenum">
              <a:rPr lang="en-US" altLang="en-US"/>
              <a:pPr/>
              <a:t>103</a:t>
            </a:fld>
            <a:endParaRPr lang="en-US" altLang="en-US"/>
          </a:p>
        </p:txBody>
      </p:sp>
      <p:sp>
        <p:nvSpPr>
          <p:cNvPr id="158722" name="Rectangle 2"/>
          <p:cNvSpPr>
            <a:spLocks noGrp="1" noChangeArrowheads="1"/>
          </p:cNvSpPr>
          <p:nvPr>
            <p:ph type="title"/>
          </p:nvPr>
        </p:nvSpPr>
        <p:spPr/>
        <p:txBody>
          <a:bodyPr/>
          <a:lstStyle/>
          <a:p>
            <a:r>
              <a:rPr lang="en-US"/>
              <a:t>MAINTANANCE STAGE</a:t>
            </a:r>
          </a:p>
        </p:txBody>
      </p:sp>
      <p:sp>
        <p:nvSpPr>
          <p:cNvPr id="158723" name="Rectangle 3"/>
          <p:cNvSpPr>
            <a:spLocks noGrp="1" noChangeArrowheads="1"/>
          </p:cNvSpPr>
          <p:nvPr>
            <p:ph type="body" idx="1"/>
          </p:nvPr>
        </p:nvSpPr>
        <p:spPr/>
        <p:txBody>
          <a:bodyPr/>
          <a:lstStyle/>
          <a:p>
            <a:r>
              <a:rPr lang="en-US"/>
              <a:t>GOAL- Long term maintenance of CR fitness</a:t>
            </a:r>
          </a:p>
          <a:p>
            <a:r>
              <a:rPr lang="en-US"/>
              <a:t>Begins after the individual has reached pre established goals</a:t>
            </a:r>
          </a:p>
          <a:p>
            <a:r>
              <a:rPr lang="en-US"/>
              <a:t>No inc in conditioning stimulus.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F3FF3BD-7B9E-4DC2-AECC-4BE5C3BDD86A}"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BF08F201-ADC6-45D0-ABB5-F82D99D4A980}" type="slidenum">
              <a:rPr lang="en-US" altLang="en-US"/>
              <a:pPr/>
              <a:t>104</a:t>
            </a:fld>
            <a:endParaRPr lang="en-US" altLang="en-US"/>
          </a:p>
        </p:txBody>
      </p:sp>
      <p:sp>
        <p:nvSpPr>
          <p:cNvPr id="84994" name="Rectangle 2"/>
          <p:cNvSpPr>
            <a:spLocks noGrp="1" noChangeArrowheads="1"/>
          </p:cNvSpPr>
          <p:nvPr>
            <p:ph type="title"/>
          </p:nvPr>
        </p:nvSpPr>
        <p:spPr/>
        <p:txBody>
          <a:bodyPr/>
          <a:lstStyle/>
          <a:p>
            <a:r>
              <a:rPr lang="en-US" sz="3800"/>
              <a:t>RESISTANCE EXERCISE PRESCRIPTION</a:t>
            </a:r>
          </a:p>
        </p:txBody>
      </p:sp>
      <p:sp>
        <p:nvSpPr>
          <p:cNvPr id="84995" name="Rectangle 3"/>
          <p:cNvSpPr>
            <a:spLocks noGrp="1" noChangeArrowheads="1"/>
          </p:cNvSpPr>
          <p:nvPr>
            <p:ph type="body" idx="1"/>
          </p:nvPr>
        </p:nvSpPr>
        <p:spPr>
          <a:xfrm>
            <a:off x="609600" y="2514600"/>
            <a:ext cx="8229600" cy="4530725"/>
          </a:xfrm>
        </p:spPr>
        <p:txBody>
          <a:bodyPr/>
          <a:lstStyle/>
          <a:p>
            <a:r>
              <a:rPr lang="en-US"/>
              <a:t>Cardiovascular stress of lifting and holding a given weight is proportional to the percentage of maximal strength involved.</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9D590B-E949-4CCF-983C-00A19FEDB0D2}"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2F27F830-8381-46C8-AAFC-359E933E7F18}" type="slidenum">
              <a:rPr lang="en-US" altLang="en-US"/>
              <a:pPr/>
              <a:t>105</a:t>
            </a:fld>
            <a:endParaRPr lang="en-US" altLang="en-US"/>
          </a:p>
        </p:txBody>
      </p:sp>
      <p:sp>
        <p:nvSpPr>
          <p:cNvPr id="92162" name="Rectangle 2"/>
          <p:cNvSpPr>
            <a:spLocks noGrp="1" noChangeArrowheads="1"/>
          </p:cNvSpPr>
          <p:nvPr>
            <p:ph type="title"/>
          </p:nvPr>
        </p:nvSpPr>
        <p:spPr/>
        <p:txBody>
          <a:bodyPr/>
          <a:lstStyle/>
          <a:p>
            <a:endParaRPr lang="en-US"/>
          </a:p>
        </p:txBody>
      </p:sp>
      <p:sp>
        <p:nvSpPr>
          <p:cNvPr id="92163" name="Rectangle 3"/>
          <p:cNvSpPr>
            <a:spLocks noGrp="1" noChangeArrowheads="1"/>
          </p:cNvSpPr>
          <p:nvPr>
            <p:ph type="body" idx="1"/>
          </p:nvPr>
        </p:nvSpPr>
        <p:spPr/>
        <p:txBody>
          <a:bodyPr/>
          <a:lstStyle/>
          <a:p>
            <a:r>
              <a:rPr lang="en-US"/>
              <a:t>Increases heart rate because of sympathetic simulation, but HR is disproportion to O</a:t>
            </a:r>
            <a:r>
              <a:rPr lang="en-US" baseline="-25000"/>
              <a:t>2 </a:t>
            </a:r>
            <a:r>
              <a:rPr lang="en-US"/>
              <a:t>consumption.</a:t>
            </a:r>
          </a:p>
          <a:p>
            <a:r>
              <a:rPr lang="en-US"/>
              <a:t>Little inc in VO</a:t>
            </a:r>
            <a:r>
              <a:rPr lang="en-US" baseline="-25000"/>
              <a:t>2</a:t>
            </a:r>
            <a:r>
              <a:rPr lang="en-US"/>
              <a:t>max.</a:t>
            </a:r>
          </a:p>
          <a:p>
            <a:r>
              <a:rPr lang="en-US"/>
              <a:t>Circuit weight training – average improvement in VO</a:t>
            </a:r>
            <a:r>
              <a:rPr lang="en-US" baseline="-25000"/>
              <a:t>2</a:t>
            </a:r>
            <a:r>
              <a:rPr lang="en-US"/>
              <a:t>max of about 6%.</a:t>
            </a:r>
          </a:p>
          <a:p>
            <a:r>
              <a:rPr lang="en-US"/>
              <a:t>Energy expenditure estimates range from 4 – 10 kcal/min in actual resistance training.</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14A156-B465-4E7B-8892-87F35B132FC6}"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E0A429E8-9D16-4869-A008-A3D5C430A617}" type="slidenum">
              <a:rPr lang="en-US" altLang="en-US"/>
              <a:pPr/>
              <a:t>106</a:t>
            </a:fld>
            <a:endParaRPr lang="en-US" altLang="en-US"/>
          </a:p>
        </p:txBody>
      </p:sp>
      <p:sp>
        <p:nvSpPr>
          <p:cNvPr id="153602" name="Rectangle 2"/>
          <p:cNvSpPr>
            <a:spLocks noGrp="1" noChangeArrowheads="1"/>
          </p:cNvSpPr>
          <p:nvPr>
            <p:ph type="title"/>
          </p:nvPr>
        </p:nvSpPr>
        <p:spPr/>
        <p:txBody>
          <a:bodyPr/>
          <a:lstStyle/>
          <a:p>
            <a:endParaRPr lang="en-US"/>
          </a:p>
        </p:txBody>
      </p:sp>
      <p:sp>
        <p:nvSpPr>
          <p:cNvPr id="153603" name="Rectangle 3"/>
          <p:cNvSpPr>
            <a:spLocks noGrp="1" noChangeArrowheads="1"/>
          </p:cNvSpPr>
          <p:nvPr>
            <p:ph type="body" idx="1"/>
          </p:nvPr>
        </p:nvSpPr>
        <p:spPr>
          <a:xfrm>
            <a:off x="457200" y="381000"/>
            <a:ext cx="8229600" cy="5943600"/>
          </a:xfrm>
        </p:spPr>
        <p:txBody>
          <a:bodyPr>
            <a:normAutofit lnSpcReduction="10000"/>
          </a:bodyPr>
          <a:lstStyle/>
          <a:p>
            <a:r>
              <a:rPr lang="en-US"/>
              <a:t>Intensity of resistance exercise is not easily determined.</a:t>
            </a:r>
          </a:p>
          <a:p>
            <a:r>
              <a:rPr lang="en-US"/>
              <a:t>Percentage of 1 rep max – does nt potray true intensity.</a:t>
            </a:r>
          </a:p>
          <a:p>
            <a:r>
              <a:rPr lang="en-US"/>
              <a:t>RM indicates that the muscle has reached a point of fatigue in which the force generating capacity falls below the required force to shorten the muscle against the imposed resistance.</a:t>
            </a:r>
          </a:p>
          <a:p>
            <a:r>
              <a:rPr lang="en-US"/>
              <a:t>Momentary muscular fatigue in the concentric portion of an exercise performed in strict form represents high intensity.</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AC6547-2A34-4543-9C51-1123DD426A46}"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6B1740D3-2F3D-4762-BB02-87CD5D30C16B}" type="slidenum">
              <a:rPr lang="en-US" altLang="en-US"/>
              <a:pPr/>
              <a:t>107</a:t>
            </a:fld>
            <a:endParaRPr lang="en-US" altLang="en-US"/>
          </a:p>
        </p:txBody>
      </p:sp>
      <p:sp>
        <p:nvSpPr>
          <p:cNvPr id="159746" name="Rectangle 2"/>
          <p:cNvSpPr>
            <a:spLocks noGrp="1" noChangeArrowheads="1"/>
          </p:cNvSpPr>
          <p:nvPr>
            <p:ph type="title"/>
          </p:nvPr>
        </p:nvSpPr>
        <p:spPr/>
        <p:txBody>
          <a:bodyPr/>
          <a:lstStyle/>
          <a:p>
            <a:endParaRPr lang="en-US"/>
          </a:p>
        </p:txBody>
      </p:sp>
      <p:sp>
        <p:nvSpPr>
          <p:cNvPr id="159747" name="Rectangle 3"/>
          <p:cNvSpPr>
            <a:spLocks noGrp="1" noChangeArrowheads="1"/>
          </p:cNvSpPr>
          <p:nvPr>
            <p:ph type="body" idx="1"/>
          </p:nvPr>
        </p:nvSpPr>
        <p:spPr/>
        <p:txBody>
          <a:bodyPr>
            <a:normAutofit lnSpcReduction="10000"/>
          </a:bodyPr>
          <a:lstStyle/>
          <a:p>
            <a:pPr marL="571500" indent="-571500">
              <a:lnSpc>
                <a:spcPct val="90000"/>
              </a:lnSpc>
            </a:pPr>
            <a:r>
              <a:rPr lang="en-US"/>
              <a:t>Initial goal- 12-13 on RPE</a:t>
            </a:r>
          </a:p>
          <a:p>
            <a:pPr marL="571500" indent="-571500">
              <a:lnSpc>
                <a:spcPct val="90000"/>
              </a:lnSpc>
            </a:pPr>
            <a:r>
              <a:rPr lang="en-US"/>
              <a:t>Final goal- 15- 16 on RPE</a:t>
            </a:r>
          </a:p>
          <a:p>
            <a:pPr marL="571500" indent="-571500">
              <a:lnSpc>
                <a:spcPct val="90000"/>
              </a:lnSpc>
            </a:pPr>
            <a:r>
              <a:rPr lang="en-US"/>
              <a:t>Increase of intensity by</a:t>
            </a:r>
          </a:p>
          <a:p>
            <a:pPr marL="571500" indent="-571500">
              <a:lnSpc>
                <a:spcPct val="90000"/>
              </a:lnSpc>
              <a:buFont typeface="Wingdings" pitchFamily="2" charset="2"/>
              <a:buAutoNum type="arabicPeriod"/>
            </a:pPr>
            <a:r>
              <a:rPr lang="en-US"/>
              <a:t>Inc of weight</a:t>
            </a:r>
          </a:p>
          <a:p>
            <a:pPr marL="571500" indent="-571500">
              <a:lnSpc>
                <a:spcPct val="90000"/>
              </a:lnSpc>
              <a:buFont typeface="Wingdings" pitchFamily="2" charset="2"/>
              <a:buAutoNum type="arabicPeriod"/>
            </a:pPr>
            <a:r>
              <a:rPr lang="en-US"/>
              <a:t>Inc of rep</a:t>
            </a:r>
          </a:p>
          <a:p>
            <a:pPr marL="571500" indent="-571500">
              <a:lnSpc>
                <a:spcPct val="90000"/>
              </a:lnSpc>
              <a:buFont typeface="Wingdings" pitchFamily="2" charset="2"/>
              <a:buAutoNum type="arabicPeriod"/>
            </a:pPr>
            <a:r>
              <a:rPr lang="en-US"/>
              <a:t>Reducing momentum</a:t>
            </a:r>
          </a:p>
          <a:p>
            <a:pPr marL="571500" indent="-571500">
              <a:lnSpc>
                <a:spcPct val="90000"/>
              </a:lnSpc>
              <a:buFont typeface="Wingdings" pitchFamily="2" charset="2"/>
              <a:buAutoNum type="arabicPeriod"/>
            </a:pPr>
            <a:r>
              <a:rPr lang="en-US"/>
              <a:t>Maintaining muscular tension versus “locking out” joint when performing multiple joint ex.</a:t>
            </a:r>
          </a:p>
          <a:p>
            <a:pPr marL="571500" indent="-571500">
              <a:lnSpc>
                <a:spcPct val="90000"/>
              </a:lnSpc>
            </a:pPr>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B45B6DA-EEAD-4758-9C78-58FD368D6E9F}"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1ABE3E96-A2BD-4EE5-8A20-C57DD0C64660}" type="slidenum">
              <a:rPr lang="en-US" altLang="en-US"/>
              <a:pPr/>
              <a:t>108</a:t>
            </a:fld>
            <a:endParaRPr lang="en-US" altLang="en-US"/>
          </a:p>
        </p:txBody>
      </p:sp>
      <p:sp>
        <p:nvSpPr>
          <p:cNvPr id="93186" name="Rectangle 2"/>
          <p:cNvSpPr>
            <a:spLocks noGrp="1" noChangeArrowheads="1"/>
          </p:cNvSpPr>
          <p:nvPr>
            <p:ph type="title"/>
          </p:nvPr>
        </p:nvSpPr>
        <p:spPr/>
        <p:txBody>
          <a:bodyPr/>
          <a:lstStyle/>
          <a:p>
            <a:r>
              <a:rPr lang="en-US" sz="3800" dirty="0">
                <a:effectLst>
                  <a:outerShdw blurRad="38100" dist="38100" dir="2700000" algn="tl">
                    <a:srgbClr val="000000">
                      <a:alpha val="43137"/>
                    </a:srgbClr>
                  </a:outerShdw>
                </a:effectLst>
              </a:rPr>
              <a:t>Resistance training guidelines </a:t>
            </a:r>
          </a:p>
        </p:txBody>
      </p:sp>
      <p:sp>
        <p:nvSpPr>
          <p:cNvPr id="93187" name="Rectangle 3"/>
          <p:cNvSpPr>
            <a:spLocks noGrp="1" noChangeArrowheads="1"/>
          </p:cNvSpPr>
          <p:nvPr>
            <p:ph type="body" idx="1"/>
          </p:nvPr>
        </p:nvSpPr>
        <p:spPr/>
        <p:txBody>
          <a:bodyPr/>
          <a:lstStyle/>
          <a:p>
            <a:r>
              <a:rPr lang="en-US" dirty="0"/>
              <a:t>Mode of exercise- comfortable</a:t>
            </a:r>
          </a:p>
          <a:p>
            <a:r>
              <a:rPr lang="en-US" dirty="0"/>
              <a:t>8-10 separate exercises- major groups of muscles</a:t>
            </a:r>
          </a:p>
          <a:p>
            <a:r>
              <a:rPr lang="en-US" dirty="0"/>
              <a:t>One set of each exercise to the point of volitional fatigue.</a:t>
            </a:r>
          </a:p>
          <a:p>
            <a:r>
              <a:rPr lang="en-US" dirty="0"/>
              <a:t>8-12 rep, </a:t>
            </a:r>
            <a:r>
              <a:rPr lang="en-US" dirty="0" err="1"/>
              <a:t>rhythmic,moderate</a:t>
            </a:r>
            <a:r>
              <a:rPr lang="en-US" dirty="0"/>
              <a:t> repetition duration</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DCED1A-F8BB-419E-9CD4-1A2A185641B2}"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A7EF8AD3-BF60-4C72-85BA-78E7F94E7E75}" type="slidenum">
              <a:rPr lang="en-US" altLang="en-US"/>
              <a:pPr/>
              <a:t>109</a:t>
            </a:fld>
            <a:endParaRPr lang="en-US" altLang="en-US"/>
          </a:p>
        </p:txBody>
      </p:sp>
      <p:sp>
        <p:nvSpPr>
          <p:cNvPr id="94210" name="Rectangle 2"/>
          <p:cNvSpPr>
            <a:spLocks noGrp="1" noChangeArrowheads="1"/>
          </p:cNvSpPr>
          <p:nvPr>
            <p:ph type="title"/>
          </p:nvPr>
        </p:nvSpPr>
        <p:spPr/>
        <p:txBody>
          <a:bodyPr/>
          <a:lstStyle/>
          <a:p>
            <a:endParaRPr lang="en-US"/>
          </a:p>
        </p:txBody>
      </p:sp>
      <p:sp>
        <p:nvSpPr>
          <p:cNvPr id="94211" name="Rectangle 3"/>
          <p:cNvSpPr>
            <a:spLocks noGrp="1" noChangeArrowheads="1"/>
          </p:cNvSpPr>
          <p:nvPr>
            <p:ph type="body" idx="1"/>
          </p:nvPr>
        </p:nvSpPr>
        <p:spPr/>
        <p:txBody>
          <a:bodyPr/>
          <a:lstStyle/>
          <a:p>
            <a:r>
              <a:rPr lang="en-US" dirty="0"/>
              <a:t>Ex each muscle group for 2- 3 non consecutive day</a:t>
            </a:r>
          </a:p>
          <a:p>
            <a:r>
              <a:rPr lang="en-US" dirty="0"/>
              <a:t>Allow enough time between exercise </a:t>
            </a:r>
          </a:p>
          <a:p>
            <a:r>
              <a:rPr lang="en-US" dirty="0"/>
              <a:t>For people with high cardiovascular risk or chronic disease terminate exercise as the concentric part of ex becomes difficult.(RPE 15-16)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Anaerobic </a:t>
            </a:r>
            <a:r>
              <a:rPr lang="en-US" b="1" dirty="0" err="1"/>
              <a:t>Glycolytic</a:t>
            </a:r>
            <a:r>
              <a:rPr lang="en-US" b="1" dirty="0"/>
              <a:t> System</a:t>
            </a:r>
            <a:br>
              <a:rPr lang="en-US" b="1" dirty="0"/>
            </a:br>
            <a:endParaRPr lang="en-US" dirty="0"/>
          </a:p>
        </p:txBody>
      </p:sp>
      <p:sp>
        <p:nvSpPr>
          <p:cNvPr id="3" name="Content Placeholder 2"/>
          <p:cNvSpPr>
            <a:spLocks noGrp="1"/>
          </p:cNvSpPr>
          <p:nvPr>
            <p:ph idx="1"/>
          </p:nvPr>
        </p:nvSpPr>
        <p:spPr>
          <a:xfrm>
            <a:off x="457200" y="1143000"/>
            <a:ext cx="8229600" cy="5181600"/>
          </a:xfrm>
        </p:spPr>
        <p:txBody>
          <a:bodyPr>
            <a:normAutofit fontScale="85000" lnSpcReduction="20000"/>
          </a:bodyPr>
          <a:lstStyle/>
          <a:p>
            <a:pPr algn="just">
              <a:buNone/>
            </a:pPr>
            <a:endParaRPr lang="en-US" dirty="0"/>
          </a:p>
          <a:p>
            <a:pPr algn="just"/>
            <a:r>
              <a:rPr lang="en-US" dirty="0"/>
              <a:t>Glycogen (glucose) is the fuel source (</a:t>
            </a:r>
            <a:r>
              <a:rPr lang="en-US" dirty="0" err="1"/>
              <a:t>glycolysis</a:t>
            </a:r>
            <a:r>
              <a:rPr lang="en-US" dirty="0"/>
              <a:t>).</a:t>
            </a:r>
          </a:p>
          <a:p>
            <a:pPr algn="just"/>
            <a:r>
              <a:rPr lang="en-US" dirty="0"/>
              <a:t>Anaerobic.</a:t>
            </a:r>
          </a:p>
          <a:p>
            <a:pPr algn="just"/>
            <a:r>
              <a:rPr lang="en-US" dirty="0"/>
              <a:t>ATP is resynthesized in the muscle cell.</a:t>
            </a:r>
          </a:p>
          <a:p>
            <a:pPr algn="just"/>
            <a:r>
              <a:rPr lang="en-US" dirty="0"/>
              <a:t>Lactic acid is produced (by-product of anaerobic</a:t>
            </a:r>
          </a:p>
          <a:p>
            <a:pPr algn="just"/>
            <a:r>
              <a:rPr lang="en-US" dirty="0" err="1"/>
              <a:t>glycolysis</a:t>
            </a:r>
            <a:r>
              <a:rPr lang="en-US" dirty="0"/>
              <a:t>).</a:t>
            </a:r>
          </a:p>
          <a:p>
            <a:pPr algn="just"/>
            <a:r>
              <a:rPr lang="en-US" dirty="0"/>
              <a:t> Maximum capacity is intermediate  (1.2 mol ATP).</a:t>
            </a:r>
          </a:p>
          <a:p>
            <a:pPr algn="just"/>
            <a:r>
              <a:rPr lang="en-US" dirty="0"/>
              <a:t>Maximum power is intermediate (1.6 mol ATP/min).</a:t>
            </a:r>
          </a:p>
          <a:p>
            <a:pPr algn="just"/>
            <a:r>
              <a:rPr lang="en-US" dirty="0"/>
              <a:t>Energy for activity of moderate intensity and short duration.</a:t>
            </a:r>
          </a:p>
          <a:p>
            <a:pPr algn="just"/>
            <a:r>
              <a:rPr lang="en-US" dirty="0"/>
              <a:t>It is the major source of energy from the 30th to 90</a:t>
            </a:r>
            <a:r>
              <a:rPr lang="en-US" baseline="30000" dirty="0"/>
              <a:t>th</a:t>
            </a:r>
            <a:r>
              <a:rPr lang="en-US" dirty="0"/>
              <a:t> second of exercise.</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Exercise Physiology</a:t>
            </a:r>
          </a:p>
        </p:txBody>
      </p:sp>
      <p:sp>
        <p:nvSpPr>
          <p:cNvPr id="6" name="Slide Number Placeholder 5"/>
          <p:cNvSpPr>
            <a:spLocks noGrp="1"/>
          </p:cNvSpPr>
          <p:nvPr>
            <p:ph type="sldNum" sz="quarter" idx="12"/>
          </p:nvPr>
        </p:nvSpPr>
        <p:spPr/>
        <p:txBody>
          <a:bodyPr/>
          <a:lstStyle/>
          <a:p>
            <a:fld id="{6EA521CE-A461-4D9F-AEA1-741E6DE7E80C}" type="slidenum">
              <a:rPr lang="en-US" smtClean="0"/>
              <a:pPr/>
              <a:t>11</a:t>
            </a:fld>
            <a:endParaRPr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B7AFE05-5449-4206-8DA0-CAB89FD7AA5C}"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F42FE70F-A1E2-4836-A373-4BC744E1647A}" type="slidenum">
              <a:rPr lang="en-US" altLang="en-US"/>
              <a:pPr/>
              <a:t>110</a:t>
            </a:fld>
            <a:endParaRPr lang="en-US" altLang="en-US"/>
          </a:p>
        </p:txBody>
      </p:sp>
      <p:sp>
        <p:nvSpPr>
          <p:cNvPr id="95234" name="Rectangle 2"/>
          <p:cNvSpPr>
            <a:spLocks noGrp="1" noChangeArrowheads="1"/>
          </p:cNvSpPr>
          <p:nvPr>
            <p:ph type="title"/>
          </p:nvPr>
        </p:nvSpPr>
        <p:spPr/>
        <p:txBody>
          <a:bodyPr/>
          <a:lstStyle/>
          <a:p>
            <a:endParaRPr lang="en-US"/>
          </a:p>
        </p:txBody>
      </p:sp>
      <p:sp>
        <p:nvSpPr>
          <p:cNvPr id="95235" name="Rectangle 3"/>
          <p:cNvSpPr>
            <a:spLocks noGrp="1" noChangeArrowheads="1"/>
          </p:cNvSpPr>
          <p:nvPr>
            <p:ph type="body" idx="1"/>
          </p:nvPr>
        </p:nvSpPr>
        <p:spPr/>
        <p:txBody>
          <a:bodyPr/>
          <a:lstStyle/>
          <a:p>
            <a:r>
              <a:rPr lang="en-US"/>
              <a:t>Both concentric and eccentric phase should be performed in control manner.</a:t>
            </a:r>
          </a:p>
          <a:p>
            <a:r>
              <a:rPr lang="en-US"/>
              <a:t>Maintain a normal breathing pattern</a:t>
            </a:r>
          </a:p>
          <a:p>
            <a:r>
              <a:rPr lang="en-US"/>
              <a:t>Exercise with a training partner .</a:t>
            </a:r>
          </a:p>
          <a:p>
            <a:pPr>
              <a:buFont typeface="Wingdings" pitchFamily="2" charset="2"/>
              <a:buNone/>
            </a:pPr>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7F4790C-033B-4AB9-9D7B-671CCE846DA0}"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3D5046EB-815A-4A63-AADB-B90362B286F1}" type="slidenum">
              <a:rPr lang="en-US" altLang="en-US"/>
              <a:pPr/>
              <a:t>111</a:t>
            </a:fld>
            <a:endParaRPr lang="en-US" altLang="en-US"/>
          </a:p>
        </p:txBody>
      </p:sp>
      <p:sp>
        <p:nvSpPr>
          <p:cNvPr id="86018" name="Rectangle 2"/>
          <p:cNvSpPr>
            <a:spLocks noGrp="1" noChangeArrowheads="1"/>
          </p:cNvSpPr>
          <p:nvPr>
            <p:ph type="title"/>
          </p:nvPr>
        </p:nvSpPr>
        <p:spPr/>
        <p:txBody>
          <a:bodyPr/>
          <a:lstStyle/>
          <a:p>
            <a:r>
              <a:rPr lang="en-US" sz="3800"/>
              <a:t>FLEXIBILITY EXERCISE PRESCRIPTION</a:t>
            </a:r>
          </a:p>
        </p:txBody>
      </p:sp>
      <p:sp>
        <p:nvSpPr>
          <p:cNvPr id="86019" name="Rectangle 3"/>
          <p:cNvSpPr>
            <a:spLocks noGrp="1" noChangeArrowheads="1"/>
          </p:cNvSpPr>
          <p:nvPr>
            <p:ph type="body" idx="1"/>
          </p:nvPr>
        </p:nvSpPr>
        <p:spPr/>
        <p:txBody>
          <a:bodyPr/>
          <a:lstStyle/>
          <a:p>
            <a:r>
              <a:rPr lang="en-US"/>
              <a:t>Stretching -Defined as the systematic elongation of the musculotendinous units to create a persistent length of muscle and a dec in passive tension.</a:t>
            </a:r>
          </a:p>
          <a:p>
            <a:pPr>
              <a:buFont typeface="Wingdings" pitchFamily="2" charset="2"/>
              <a:buNone/>
            </a:pPr>
            <a:endParaRPr lang="en-US"/>
          </a:p>
          <a:p>
            <a:r>
              <a:rPr lang="en-US"/>
              <a:t>Muscles have viscoelastic properties- permits a gradual dec in tension or force within the muscle at a given length.</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203B3C3-0764-4882-A795-16CB3A279B50}"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B52FA504-CF1B-4753-B70A-21D23BD331F1}" type="slidenum">
              <a:rPr lang="en-US" altLang="en-US"/>
              <a:pPr/>
              <a:t>112</a:t>
            </a:fld>
            <a:endParaRPr lang="en-US" altLang="en-US"/>
          </a:p>
        </p:txBody>
      </p:sp>
      <p:sp>
        <p:nvSpPr>
          <p:cNvPr id="96258" name="Rectangle 2"/>
          <p:cNvSpPr>
            <a:spLocks noGrp="1" noChangeArrowheads="1"/>
          </p:cNvSpPr>
          <p:nvPr>
            <p:ph type="title"/>
          </p:nvPr>
        </p:nvSpPr>
        <p:spPr/>
        <p:txBody>
          <a:bodyPr/>
          <a:lstStyle/>
          <a:p>
            <a:endParaRPr lang="en-US"/>
          </a:p>
        </p:txBody>
      </p:sp>
      <p:sp>
        <p:nvSpPr>
          <p:cNvPr id="96259" name="Rectangle 3"/>
          <p:cNvSpPr>
            <a:spLocks noGrp="1" noChangeArrowheads="1"/>
          </p:cNvSpPr>
          <p:nvPr>
            <p:ph type="body" idx="1"/>
          </p:nvPr>
        </p:nvSpPr>
        <p:spPr/>
        <p:txBody>
          <a:bodyPr/>
          <a:lstStyle/>
          <a:p>
            <a:r>
              <a:rPr lang="en-US"/>
              <a:t>Static stretching</a:t>
            </a:r>
          </a:p>
          <a:p>
            <a:pPr>
              <a:buFont typeface="Wingdings" pitchFamily="2" charset="2"/>
              <a:buNone/>
            </a:pPr>
            <a:endParaRPr lang="en-US"/>
          </a:p>
          <a:p>
            <a:r>
              <a:rPr lang="en-US"/>
              <a:t>Dynamic</a:t>
            </a:r>
          </a:p>
          <a:p>
            <a:pPr>
              <a:buFont typeface="Wingdings" pitchFamily="2" charset="2"/>
              <a:buNone/>
            </a:pPr>
            <a:endParaRPr lang="en-US"/>
          </a:p>
          <a:p>
            <a:r>
              <a:rPr lang="en-US"/>
              <a:t>PNF </a:t>
            </a:r>
          </a:p>
          <a:p>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3CE6829-B413-4E83-A69D-411475DFBF68}"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A4CE69A6-246F-4604-B628-C01F46DC8064}" type="slidenum">
              <a:rPr lang="en-US" altLang="en-US"/>
              <a:pPr/>
              <a:t>113</a:t>
            </a:fld>
            <a:endParaRPr lang="en-US" altLang="en-US"/>
          </a:p>
        </p:txBody>
      </p:sp>
      <p:sp>
        <p:nvSpPr>
          <p:cNvPr id="97282" name="Rectangle 2"/>
          <p:cNvSpPr>
            <a:spLocks noGrp="1" noChangeArrowheads="1"/>
          </p:cNvSpPr>
          <p:nvPr>
            <p:ph type="title"/>
          </p:nvPr>
        </p:nvSpPr>
        <p:spPr/>
        <p:txBody>
          <a:bodyPr/>
          <a:lstStyle/>
          <a:p>
            <a:r>
              <a:rPr lang="en-US"/>
              <a:t>Flexibility Ex prescription </a:t>
            </a:r>
          </a:p>
        </p:txBody>
      </p:sp>
      <p:sp>
        <p:nvSpPr>
          <p:cNvPr id="97283" name="Rectangle 3"/>
          <p:cNvSpPr>
            <a:spLocks noGrp="1" noChangeArrowheads="1"/>
          </p:cNvSpPr>
          <p:nvPr>
            <p:ph type="body" idx="1"/>
          </p:nvPr>
        </p:nvSpPr>
        <p:spPr/>
        <p:txBody>
          <a:bodyPr/>
          <a:lstStyle/>
          <a:p>
            <a:r>
              <a:rPr lang="en-US"/>
              <a:t>Preceding stretching with a warm up to elevate muscle temp</a:t>
            </a:r>
          </a:p>
          <a:p>
            <a:r>
              <a:rPr lang="en-US"/>
              <a:t>Static stretching of major muscle tendon units</a:t>
            </a:r>
          </a:p>
          <a:p>
            <a:r>
              <a:rPr lang="en-US"/>
              <a:t>2- 3 days /week ideally 5-7 days /week </a:t>
            </a:r>
          </a:p>
          <a:p>
            <a:r>
              <a:rPr lang="en-US"/>
              <a:t>Stretch to the EROM at a point of tightness</a:t>
            </a:r>
          </a:p>
          <a:p>
            <a:r>
              <a:rPr lang="en-US"/>
              <a:t>Hold for 15 -30 sec</a:t>
            </a:r>
          </a:p>
          <a:p>
            <a:r>
              <a:rPr lang="en-US"/>
              <a:t>2-4 rep for each stretch.</a:t>
            </a:r>
          </a:p>
          <a:p>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931456A-5E27-4445-A247-CCB69D5E49C4}"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7A386CFB-E43A-4AAF-8FB0-2F856644C9E6}" type="slidenum">
              <a:rPr lang="en-US" altLang="en-US"/>
              <a:pPr/>
              <a:t>114</a:t>
            </a:fld>
            <a:endParaRPr lang="en-US" altLang="en-US"/>
          </a:p>
        </p:txBody>
      </p:sp>
      <p:sp>
        <p:nvSpPr>
          <p:cNvPr id="99330" name="Rectangle 2"/>
          <p:cNvSpPr>
            <a:spLocks noGrp="1" noChangeArrowheads="1"/>
          </p:cNvSpPr>
          <p:nvPr>
            <p:ph type="title"/>
          </p:nvPr>
        </p:nvSpPr>
        <p:spPr/>
        <p:txBody>
          <a:bodyPr/>
          <a:lstStyle/>
          <a:p>
            <a:r>
              <a:rPr lang="en-US" sz="3800"/>
              <a:t>MAINTANAINCE OF TRAINING EFFECT</a:t>
            </a:r>
          </a:p>
        </p:txBody>
      </p:sp>
      <p:sp>
        <p:nvSpPr>
          <p:cNvPr id="99331" name="Rectangle 3"/>
          <p:cNvSpPr>
            <a:spLocks noGrp="1" noChangeArrowheads="1"/>
          </p:cNvSpPr>
          <p:nvPr>
            <p:ph type="body" idx="1"/>
          </p:nvPr>
        </p:nvSpPr>
        <p:spPr/>
        <p:txBody>
          <a:bodyPr/>
          <a:lstStyle/>
          <a:p>
            <a:r>
              <a:rPr lang="en-US"/>
              <a:t>A significant reduction of 5%- 10% in vo2max has been reported within 3 weeks of stopping intense endurance training with most of the reduction attributed to dec blood vol.</a:t>
            </a:r>
          </a:p>
          <a:p>
            <a:pPr>
              <a:buFont typeface="Wingdings" pitchFamily="2" charset="2"/>
              <a:buNone/>
            </a:pPr>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D001AE3-AF32-48B8-8EA0-05A41C9FE131}"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1BCB601F-1435-4869-91EE-AC1A2C8AD262}" type="slidenum">
              <a:rPr lang="en-US" altLang="en-US"/>
              <a:pPr/>
              <a:t>115</a:t>
            </a:fld>
            <a:endParaRPr lang="en-US" altLang="en-US"/>
          </a:p>
        </p:txBody>
      </p:sp>
      <p:sp>
        <p:nvSpPr>
          <p:cNvPr id="100354" name="Rectangle 2"/>
          <p:cNvSpPr>
            <a:spLocks noGrp="1" noChangeArrowheads="1"/>
          </p:cNvSpPr>
          <p:nvPr>
            <p:ph type="title"/>
          </p:nvPr>
        </p:nvSpPr>
        <p:spPr/>
        <p:txBody>
          <a:bodyPr/>
          <a:lstStyle/>
          <a:p>
            <a:endParaRPr lang="en-US"/>
          </a:p>
        </p:txBody>
      </p:sp>
      <p:sp>
        <p:nvSpPr>
          <p:cNvPr id="100355" name="Rectangle 3"/>
          <p:cNvSpPr>
            <a:spLocks noGrp="1" noChangeArrowheads="1"/>
          </p:cNvSpPr>
          <p:nvPr>
            <p:ph type="body" idx="1"/>
          </p:nvPr>
        </p:nvSpPr>
        <p:spPr/>
        <p:txBody>
          <a:bodyPr/>
          <a:lstStyle/>
          <a:p>
            <a:r>
              <a:rPr lang="en-US"/>
              <a:t>Participants may return to pre training levels of aerobics fitness in approximately 10 weeks to 8 months of detraining or dec their gains by ½ after only 4- 12 weeks of complete cessation of training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91BA0D5-A294-45BB-A661-4B41BE1DB6D0}"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680341E9-F7F3-4263-8C92-78B503B611A0}" type="slidenum">
              <a:rPr lang="en-US" altLang="en-US"/>
              <a:pPr/>
              <a:t>116</a:t>
            </a:fld>
            <a:endParaRPr lang="en-US" altLang="en-US"/>
          </a:p>
        </p:txBody>
      </p:sp>
      <p:sp>
        <p:nvSpPr>
          <p:cNvPr id="152578" name="Rectangle 2"/>
          <p:cNvSpPr>
            <a:spLocks noGrp="1" noChangeArrowheads="1"/>
          </p:cNvSpPr>
          <p:nvPr>
            <p:ph type="title"/>
          </p:nvPr>
        </p:nvSpPr>
        <p:spPr/>
        <p:txBody>
          <a:bodyPr/>
          <a:lstStyle/>
          <a:p>
            <a:endParaRPr lang="en-US"/>
          </a:p>
        </p:txBody>
      </p:sp>
      <p:sp>
        <p:nvSpPr>
          <p:cNvPr id="152579" name="Rectangle 3"/>
          <p:cNvSpPr>
            <a:spLocks noGrp="1" noChangeArrowheads="1"/>
          </p:cNvSpPr>
          <p:nvPr>
            <p:ph type="body" idx="1"/>
          </p:nvPr>
        </p:nvSpPr>
        <p:spPr/>
        <p:txBody>
          <a:bodyPr/>
          <a:lstStyle/>
          <a:p>
            <a:r>
              <a:rPr lang="en-US"/>
              <a:t>Maintainance of the training effect shows a direct relationship to the length of time of training.</a:t>
            </a:r>
          </a:p>
          <a:p>
            <a:r>
              <a:rPr lang="en-US"/>
              <a:t>Studies indicate that exercise intensity is the most important exercise prescription variable to maintain a cardiovascular training response.</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6BF9176-C2B8-41CE-B59C-A2E8B0CD3C38}"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497EEC0D-308A-4549-85CD-1183B931B472}" type="slidenum">
              <a:rPr lang="en-US" altLang="en-US"/>
              <a:pPr/>
              <a:t>117</a:t>
            </a:fld>
            <a:endParaRPr lang="en-US" altLang="en-US"/>
          </a:p>
        </p:txBody>
      </p:sp>
      <p:sp>
        <p:nvSpPr>
          <p:cNvPr id="101378" name="Rectangle 2"/>
          <p:cNvSpPr>
            <a:spLocks noGrp="1" noChangeArrowheads="1"/>
          </p:cNvSpPr>
          <p:nvPr>
            <p:ph type="title"/>
          </p:nvPr>
        </p:nvSpPr>
        <p:spPr/>
        <p:txBody>
          <a:bodyPr/>
          <a:lstStyle/>
          <a:p>
            <a:r>
              <a:rPr lang="en-US"/>
              <a:t>PROGRAM SUPERVISION</a:t>
            </a:r>
          </a:p>
        </p:txBody>
      </p:sp>
      <p:sp>
        <p:nvSpPr>
          <p:cNvPr id="101379" name="Rectangle 3"/>
          <p:cNvSpPr>
            <a:spLocks noGrp="1" noChangeArrowheads="1"/>
          </p:cNvSpPr>
          <p:nvPr>
            <p:ph type="body" idx="1"/>
          </p:nvPr>
        </p:nvSpPr>
        <p:spPr/>
        <p:txBody>
          <a:bodyPr/>
          <a:lstStyle/>
          <a:p>
            <a:r>
              <a:rPr lang="en-US"/>
              <a:t>Information from health screening,medical evaluation and exercise testing allow the execise professional to determine those individuals for whom supervised exercise program are suggested.</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ate Placeholder 3"/>
          <p:cNvSpPr>
            <a:spLocks noGrp="1"/>
          </p:cNvSpPr>
          <p:nvPr>
            <p:ph type="dt" sz="half" idx="10"/>
          </p:nvPr>
        </p:nvSpPr>
        <p:spPr/>
        <p:txBody>
          <a:bodyPr/>
          <a:lstStyle/>
          <a:p>
            <a:fld id="{7FD9E972-762A-4734-A9B0-FAF801B13A75}" type="datetime1">
              <a:rPr lang="en-US"/>
              <a:pPr/>
              <a:t>6/18/2024</a:t>
            </a:fld>
            <a:endParaRPr lang="en-US" altLang="en-US"/>
          </a:p>
        </p:txBody>
      </p:sp>
      <p:sp>
        <p:nvSpPr>
          <p:cNvPr id="28" name="Footer Placeholder 4"/>
          <p:cNvSpPr>
            <a:spLocks noGrp="1"/>
          </p:cNvSpPr>
          <p:nvPr>
            <p:ph type="ftr" sz="quarter" idx="11"/>
          </p:nvPr>
        </p:nvSpPr>
        <p:spPr/>
        <p:txBody>
          <a:bodyPr/>
          <a:lstStyle/>
          <a:p>
            <a:r>
              <a:rPr lang="en-US" altLang="en-US"/>
              <a:t>GENERAL PRINCIPLES OF EXERCISE PRESCRIPTION</a:t>
            </a:r>
          </a:p>
        </p:txBody>
      </p:sp>
      <p:sp>
        <p:nvSpPr>
          <p:cNvPr id="29" name="Slide Number Placeholder 5"/>
          <p:cNvSpPr>
            <a:spLocks noGrp="1"/>
          </p:cNvSpPr>
          <p:nvPr>
            <p:ph type="sldNum" sz="quarter" idx="12"/>
          </p:nvPr>
        </p:nvSpPr>
        <p:spPr/>
        <p:txBody>
          <a:bodyPr/>
          <a:lstStyle/>
          <a:p>
            <a:fld id="{79A029C1-68DD-49F2-9527-AEA9EC99A71B}" type="slidenum">
              <a:rPr lang="en-US" altLang="en-US"/>
              <a:pPr/>
              <a:t>118</a:t>
            </a:fld>
            <a:endParaRPr lang="en-US" altLang="en-US"/>
          </a:p>
        </p:txBody>
      </p:sp>
      <p:sp>
        <p:nvSpPr>
          <p:cNvPr id="150560" name="Rectangle 32"/>
          <p:cNvSpPr>
            <a:spLocks noGrp="1" noChangeArrowheads="1"/>
          </p:cNvSpPr>
          <p:nvPr>
            <p:ph type="title"/>
          </p:nvPr>
        </p:nvSpPr>
        <p:spPr/>
        <p:txBody>
          <a:bodyPr/>
          <a:lstStyle/>
          <a:p>
            <a:endParaRPr lang="en-US"/>
          </a:p>
        </p:txBody>
      </p:sp>
      <p:graphicFrame>
        <p:nvGraphicFramePr>
          <p:cNvPr id="150595" name="Group 67"/>
          <p:cNvGraphicFramePr>
            <a:graphicFrameLocks noGrp="1"/>
          </p:cNvGraphicFramePr>
          <p:nvPr>
            <p:ph idx="1"/>
          </p:nvPr>
        </p:nvGraphicFramePr>
        <p:xfrm>
          <a:off x="76200" y="381000"/>
          <a:ext cx="8991600" cy="5787391"/>
        </p:xfrm>
        <a:graphic>
          <a:graphicData uri="http://schemas.openxmlformats.org/drawingml/2006/table">
            <a:tbl>
              <a:tblPr/>
              <a:tblGrid>
                <a:gridCol w="22860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762000">
                <a:tc gridSpan="4">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a:ln>
                            <a:noFill/>
                          </a:ln>
                          <a:solidFill>
                            <a:schemeClr val="tx1"/>
                          </a:solidFill>
                          <a:effectLst/>
                          <a:latin typeface="Arial" charset="0"/>
                        </a:rPr>
                        <a:t>                                                                                                                 Level of supervision</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11318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a:ln>
                            <a:noFill/>
                          </a:ln>
                          <a:solidFill>
                            <a:schemeClr val="tx1"/>
                          </a:solidFill>
                          <a:effectLst/>
                          <a:latin typeface="Arial" charset="0"/>
                        </a:rPr>
                        <a:t>Unsupervised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a:ln>
                            <a:noFill/>
                          </a:ln>
                          <a:solidFill>
                            <a:schemeClr val="tx1"/>
                          </a:solidFill>
                          <a:effectLst/>
                          <a:latin typeface="Arial" charset="0"/>
                        </a:rPr>
                        <a:t>Professionally supervised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a:ln>
                            <a:noFill/>
                          </a:ln>
                          <a:solidFill>
                            <a:schemeClr val="tx1"/>
                          </a:solidFill>
                          <a:effectLst/>
                          <a:latin typeface="Arial" charset="0"/>
                        </a:rPr>
                        <a:t>Clinically supervised</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1334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a:ln>
                            <a:noFill/>
                          </a:ln>
                          <a:solidFill>
                            <a:schemeClr val="tx1"/>
                          </a:solidFill>
                          <a:effectLst/>
                          <a:latin typeface="Arial" charset="0"/>
                        </a:rPr>
                        <a:t>Health status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a:ln>
                            <a:noFill/>
                          </a:ln>
                          <a:solidFill>
                            <a:schemeClr val="tx1"/>
                          </a:solidFill>
                          <a:effectLst/>
                          <a:latin typeface="Arial" charset="0"/>
                        </a:rPr>
                        <a:t>Low risk</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a:ln>
                            <a:noFill/>
                          </a:ln>
                          <a:solidFill>
                            <a:schemeClr val="tx1"/>
                          </a:solidFill>
                          <a:effectLst/>
                          <a:latin typeface="Arial" charset="0"/>
                        </a:rPr>
                        <a:t>Mod or high risk- well controlled stable CPM disease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a:ln>
                            <a:noFill/>
                          </a:ln>
                          <a:solidFill>
                            <a:schemeClr val="tx1"/>
                          </a:solidFill>
                          <a:effectLst/>
                          <a:latin typeface="Arial" charset="0"/>
                        </a:rPr>
                        <a:t>High risk –recent onset of CPM that has been cleared by physician for participation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9064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a:ln>
                            <a:noFill/>
                          </a:ln>
                          <a:solidFill>
                            <a:schemeClr val="tx1"/>
                          </a:solidFill>
                          <a:effectLst/>
                          <a:latin typeface="Arial" charset="0"/>
                        </a:rPr>
                        <a:t>Functional capacity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a:ln>
                            <a:noFill/>
                          </a:ln>
                          <a:solidFill>
                            <a:schemeClr val="tx1"/>
                          </a:solidFill>
                          <a:effectLst/>
                          <a:latin typeface="Arial" charset="0"/>
                        </a:rPr>
                        <a:t>&gt; 7 METS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a:ln>
                            <a:noFill/>
                          </a:ln>
                          <a:solidFill>
                            <a:schemeClr val="tx1"/>
                          </a:solidFill>
                          <a:effectLst/>
                          <a:latin typeface="Arial" charset="0"/>
                        </a:rPr>
                        <a:t>&gt;7 METS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a:ln>
                            <a:noFill/>
                          </a:ln>
                          <a:solidFill>
                            <a:schemeClr val="tx1"/>
                          </a:solidFill>
                          <a:effectLst/>
                          <a:latin typeface="Arial" charset="0"/>
                        </a:rPr>
                        <a:t>&lt; 7METS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Aerobic &amp; Anaerobic training </a:t>
            </a:r>
            <a:endParaRPr lang="en-IN" dirty="0"/>
          </a:p>
        </p:txBody>
      </p:sp>
      <p:sp>
        <p:nvSpPr>
          <p:cNvPr id="3" name="Content Placeholder 2"/>
          <p:cNvSpPr>
            <a:spLocks noGrp="1"/>
          </p:cNvSpPr>
          <p:nvPr>
            <p:ph idx="1"/>
          </p:nvPr>
        </p:nvSpPr>
        <p:spPr/>
        <p:txBody>
          <a:bodyPr>
            <a:normAutofit fontScale="92500" lnSpcReduction="20000"/>
          </a:bodyPr>
          <a:lstStyle/>
          <a:p>
            <a:pPr algn="just"/>
            <a:r>
              <a:rPr lang="en-IN" dirty="0"/>
              <a:t>Aerobic exercise as any activity that uses large muscle groups, can be maintained continuously and is rhythmic in nature.</a:t>
            </a:r>
          </a:p>
          <a:p>
            <a:pPr algn="just"/>
            <a:r>
              <a:rPr lang="en-IN" dirty="0"/>
              <a:t> As the name implies, muscle groups activated by this type of exercise </a:t>
            </a:r>
            <a:r>
              <a:rPr lang="en-IN" dirty="0">
                <a:solidFill>
                  <a:schemeClr val="tx2">
                    <a:lumMod val="60000"/>
                    <a:lumOff val="40000"/>
                  </a:schemeClr>
                </a:solidFill>
              </a:rPr>
              <a:t>rely on aerobic metabolism </a:t>
            </a:r>
            <a:r>
              <a:rPr lang="en-IN" dirty="0"/>
              <a:t>to extract energy in the form of adenosine </a:t>
            </a:r>
            <a:r>
              <a:rPr lang="en-IN" dirty="0" err="1"/>
              <a:t>triphosphate</a:t>
            </a:r>
            <a:r>
              <a:rPr lang="en-IN" dirty="0"/>
              <a:t> (ATP) from amino acids, carbohydrates and fatty acids. </a:t>
            </a:r>
          </a:p>
          <a:p>
            <a:pPr algn="just"/>
            <a:r>
              <a:rPr lang="en-IN" dirty="0">
                <a:solidFill>
                  <a:schemeClr val="tx2">
                    <a:lumMod val="75000"/>
                  </a:schemeClr>
                </a:solidFill>
              </a:rPr>
              <a:t>Examples of aerobic exercise </a:t>
            </a:r>
            <a:r>
              <a:rPr lang="en-IN" dirty="0"/>
              <a:t>include </a:t>
            </a:r>
            <a:r>
              <a:rPr lang="en-IN" dirty="0">
                <a:solidFill>
                  <a:schemeClr val="tx2">
                    <a:lumMod val="75000"/>
                  </a:schemeClr>
                </a:solidFill>
              </a:rPr>
              <a:t>cycling, dancing, hiking, jogging/long distance running, swimming and walking.</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119</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Aerobic System </a:t>
            </a:r>
          </a:p>
        </p:txBody>
      </p:sp>
      <p:sp>
        <p:nvSpPr>
          <p:cNvPr id="3" name="Content Placeholder 2"/>
          <p:cNvSpPr>
            <a:spLocks noGrp="1"/>
          </p:cNvSpPr>
          <p:nvPr>
            <p:ph idx="1"/>
          </p:nvPr>
        </p:nvSpPr>
        <p:spPr/>
        <p:txBody>
          <a:bodyPr>
            <a:noAutofit/>
          </a:bodyPr>
          <a:lstStyle/>
          <a:p>
            <a:pPr algn="just"/>
            <a:r>
              <a:rPr lang="en-US" sz="2400" dirty="0"/>
              <a:t>Glycogen, fats, and proteins are fuel sources and are utilized relative to their availability and the intensity of the exercise.</a:t>
            </a:r>
          </a:p>
          <a:p>
            <a:pPr algn="just"/>
            <a:r>
              <a:rPr lang="en-US" sz="2400" dirty="0"/>
              <a:t>Oxygen is required (aerobic).</a:t>
            </a:r>
          </a:p>
          <a:p>
            <a:pPr algn="just"/>
            <a:r>
              <a:rPr lang="en-US" sz="2400" dirty="0"/>
              <a:t>ATP is resynthesized in the mitochondria of the muscle cell. </a:t>
            </a:r>
          </a:p>
          <a:p>
            <a:pPr algn="just"/>
            <a:r>
              <a:rPr lang="en-US" sz="2400" dirty="0"/>
              <a:t>The ability to metabolize oxygen and other substrates is related to the number and concentration of the mitochondria and cells.</a:t>
            </a:r>
          </a:p>
          <a:p>
            <a:pPr algn="just"/>
            <a:r>
              <a:rPr lang="en-US" sz="2400" dirty="0"/>
              <a:t>The maximum capacity of the system is great (90.0 mol ATP).</a:t>
            </a:r>
          </a:p>
          <a:p>
            <a:pPr algn="just"/>
            <a:r>
              <a:rPr lang="en-US" sz="2400" dirty="0"/>
              <a:t>The maximum power of the system is small (1.0 mol ATP/min).</a:t>
            </a:r>
          </a:p>
          <a:p>
            <a:pPr algn="just"/>
            <a:r>
              <a:rPr lang="en-US" sz="2400" dirty="0"/>
              <a:t>The system predominates over the other energy systems</a:t>
            </a:r>
          </a:p>
          <a:p>
            <a:pPr algn="just"/>
            <a:r>
              <a:rPr lang="en-US" sz="2400" dirty="0"/>
              <a:t>after the second minute of exercise.</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Exercise Physiology</a:t>
            </a:r>
          </a:p>
        </p:txBody>
      </p:sp>
      <p:sp>
        <p:nvSpPr>
          <p:cNvPr id="6" name="Slide Number Placeholder 5"/>
          <p:cNvSpPr>
            <a:spLocks noGrp="1"/>
          </p:cNvSpPr>
          <p:nvPr>
            <p:ph type="sldNum" sz="quarter" idx="12"/>
          </p:nvPr>
        </p:nvSpPr>
        <p:spPr/>
        <p:txBody>
          <a:bodyPr/>
          <a:lstStyle/>
          <a:p>
            <a:fld id="{6EA521CE-A461-4D9F-AEA1-741E6DE7E80C}" type="slidenum">
              <a:rPr lang="en-US" smtClean="0"/>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Aerobic &amp; Anaerobic training </a:t>
            </a:r>
            <a:endParaRPr lang="en-IN" dirty="0"/>
          </a:p>
        </p:txBody>
      </p:sp>
      <p:sp>
        <p:nvSpPr>
          <p:cNvPr id="3" name="Content Placeholder 2"/>
          <p:cNvSpPr>
            <a:spLocks noGrp="1"/>
          </p:cNvSpPr>
          <p:nvPr>
            <p:ph idx="1"/>
          </p:nvPr>
        </p:nvSpPr>
        <p:spPr/>
        <p:txBody>
          <a:bodyPr/>
          <a:lstStyle/>
          <a:p>
            <a:pPr algn="just"/>
            <a:r>
              <a:rPr lang="en-IN" dirty="0"/>
              <a:t> These activities can best be accessed </a:t>
            </a:r>
            <a:r>
              <a:rPr lang="en-IN" i="1" dirty="0"/>
              <a:t>via</a:t>
            </a:r>
            <a:r>
              <a:rPr lang="en-IN" dirty="0"/>
              <a:t> the aerobic capacity, which is defined by the ACSM as the product of the </a:t>
            </a:r>
            <a:r>
              <a:rPr lang="en-IN" dirty="0">
                <a:solidFill>
                  <a:schemeClr val="tx2">
                    <a:lumMod val="60000"/>
                    <a:lumOff val="40000"/>
                  </a:schemeClr>
                </a:solidFill>
              </a:rPr>
              <a:t>capacity of the cardiorespiratory system to supply oxygen </a:t>
            </a:r>
            <a:r>
              <a:rPr lang="en-IN" dirty="0"/>
              <a:t>and the </a:t>
            </a:r>
            <a:r>
              <a:rPr lang="en-IN" dirty="0">
                <a:solidFill>
                  <a:schemeClr val="tx2">
                    <a:lumMod val="60000"/>
                    <a:lumOff val="40000"/>
                  </a:schemeClr>
                </a:solidFill>
              </a:rPr>
              <a:t>capacity of the skeletal muscles to utilize oxygen.</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120</a:t>
            </a:fld>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Aerobic &amp; Anaerobic training </a:t>
            </a:r>
            <a:endParaRPr lang="en-IN" dirty="0"/>
          </a:p>
        </p:txBody>
      </p:sp>
      <p:sp>
        <p:nvSpPr>
          <p:cNvPr id="3" name="Content Placeholder 2"/>
          <p:cNvSpPr>
            <a:spLocks noGrp="1"/>
          </p:cNvSpPr>
          <p:nvPr>
            <p:ph idx="1"/>
          </p:nvPr>
        </p:nvSpPr>
        <p:spPr>
          <a:xfrm>
            <a:off x="457200" y="1143000"/>
            <a:ext cx="8229600" cy="4983163"/>
          </a:xfrm>
        </p:spPr>
        <p:txBody>
          <a:bodyPr>
            <a:normAutofit fontScale="92500"/>
          </a:bodyPr>
          <a:lstStyle/>
          <a:p>
            <a:pPr algn="just"/>
            <a:r>
              <a:rPr lang="en-IN" dirty="0"/>
              <a:t>Anaerobic exercise has been defined by the ACSM as </a:t>
            </a:r>
            <a:r>
              <a:rPr lang="en-IN" dirty="0">
                <a:solidFill>
                  <a:schemeClr val="tx2">
                    <a:lumMod val="60000"/>
                    <a:lumOff val="40000"/>
                  </a:schemeClr>
                </a:solidFill>
              </a:rPr>
              <a:t>intense physical activity of very short duration, fuelled by the energy sources within the contracting muscles</a:t>
            </a:r>
            <a:r>
              <a:rPr lang="en-IN" dirty="0"/>
              <a:t> and independent of the use of inhaled oxygen as an energy source.</a:t>
            </a:r>
          </a:p>
          <a:p>
            <a:pPr algn="just"/>
            <a:r>
              <a:rPr lang="en-IN" dirty="0"/>
              <a:t>Without the use of oxygen, our cells revert to the formation of ATP </a:t>
            </a:r>
            <a:r>
              <a:rPr lang="en-IN" i="1" dirty="0"/>
              <a:t>via</a:t>
            </a:r>
            <a:r>
              <a:rPr lang="en-IN" dirty="0"/>
              <a:t> glycolysis and fermentation. This process produces significantly less ATP than its aerobic counterpart and leads to the build-up of lactic acid</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121</a:t>
            </a:fld>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Aerobic &amp; Anaerobic training </a:t>
            </a:r>
            <a:endParaRPr lang="en-IN" dirty="0"/>
          </a:p>
        </p:txBody>
      </p:sp>
      <p:sp>
        <p:nvSpPr>
          <p:cNvPr id="3" name="Content Placeholder 2"/>
          <p:cNvSpPr>
            <a:spLocks noGrp="1"/>
          </p:cNvSpPr>
          <p:nvPr>
            <p:ph idx="1"/>
          </p:nvPr>
        </p:nvSpPr>
        <p:spPr/>
        <p:txBody>
          <a:bodyPr/>
          <a:lstStyle/>
          <a:p>
            <a:pPr algn="just"/>
            <a:r>
              <a:rPr lang="en-IN" dirty="0"/>
              <a:t>Exercises typically thought of as anaerobic consist of </a:t>
            </a:r>
            <a:r>
              <a:rPr lang="en-IN" dirty="0">
                <a:solidFill>
                  <a:schemeClr val="tx2">
                    <a:lumMod val="75000"/>
                  </a:schemeClr>
                </a:solidFill>
              </a:rPr>
              <a:t>fast twitch muscles and include sprinting, high-intensity interval training (HIIT), power-lifting</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122</a:t>
            </a:fld>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Aerobic training </a:t>
            </a:r>
            <a:endParaRPr lang="en-IN" dirty="0"/>
          </a:p>
        </p:txBody>
      </p:sp>
      <p:sp>
        <p:nvSpPr>
          <p:cNvPr id="3" name="Content Placeholder 2"/>
          <p:cNvSpPr>
            <a:spLocks noGrp="1"/>
          </p:cNvSpPr>
          <p:nvPr>
            <p:ph idx="1"/>
          </p:nvPr>
        </p:nvSpPr>
        <p:spPr/>
        <p:txBody>
          <a:bodyPr>
            <a:normAutofit lnSpcReduction="10000"/>
          </a:bodyPr>
          <a:lstStyle/>
          <a:p>
            <a:pPr algn="just"/>
            <a:r>
              <a:rPr lang="en-US" b="1" dirty="0"/>
              <a:t>Maximal aerobic power: </a:t>
            </a:r>
            <a:r>
              <a:rPr lang="en-IN" dirty="0"/>
              <a:t>As the duration of the aerobic endurance event increases, so does the proportion of the total energy demand that must be met by aerobic metabolism. Therefore, high </a:t>
            </a:r>
            <a:r>
              <a:rPr lang="en-IN" b="1" dirty="0"/>
              <a:t>maximal aerobic power (V.O2max) is </a:t>
            </a:r>
            <a:r>
              <a:rPr lang="en-IN" dirty="0"/>
              <a:t>necessary for success in aerobic endurance events</a:t>
            </a:r>
          </a:p>
          <a:p>
            <a:pPr algn="just"/>
            <a:r>
              <a:rPr lang="en-US" dirty="0"/>
              <a:t>Performance in aerobic endurance events= Vo2max</a:t>
            </a:r>
            <a:endParaRPr lang="en-IN"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123</a:t>
            </a:fld>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Aerobic training </a:t>
            </a:r>
            <a:endParaRPr lang="en-IN" dirty="0"/>
          </a:p>
        </p:txBody>
      </p:sp>
      <p:sp>
        <p:nvSpPr>
          <p:cNvPr id="3" name="Content Placeholder 2"/>
          <p:cNvSpPr>
            <a:spLocks noGrp="1"/>
          </p:cNvSpPr>
          <p:nvPr>
            <p:ph idx="1"/>
          </p:nvPr>
        </p:nvSpPr>
        <p:spPr/>
        <p:txBody>
          <a:bodyPr>
            <a:normAutofit lnSpcReduction="10000"/>
          </a:bodyPr>
          <a:lstStyle/>
          <a:p>
            <a:pPr algn="just"/>
            <a:r>
              <a:rPr lang="en-IN" b="1" dirty="0"/>
              <a:t>Lactate Threshold: </a:t>
            </a:r>
            <a:r>
              <a:rPr lang="en-IN" dirty="0"/>
              <a:t>The lactate threshold is that speed of movement or percentage of V.O2max at which a specific blood lactate concentration is observed </a:t>
            </a:r>
            <a:r>
              <a:rPr lang="en-IN" b="1" dirty="0"/>
              <a:t>or</a:t>
            </a:r>
            <a:r>
              <a:rPr lang="en-IN" dirty="0"/>
              <a:t> the point at which blood lactate concentration begins to increase above resting levels.</a:t>
            </a:r>
          </a:p>
          <a:p>
            <a:pPr algn="just"/>
            <a:r>
              <a:rPr lang="en-US" dirty="0"/>
              <a:t>Athletes lactate threshold is better indicator of his/her aerobic endurance performance than </a:t>
            </a:r>
            <a:r>
              <a:rPr lang="en-IN" dirty="0"/>
              <a:t>V.O2max.</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124</a:t>
            </a:fld>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Aerobic training </a:t>
            </a:r>
            <a:endParaRPr lang="en-IN" dirty="0"/>
          </a:p>
        </p:txBody>
      </p:sp>
      <p:sp>
        <p:nvSpPr>
          <p:cNvPr id="3" name="Content Placeholder 2"/>
          <p:cNvSpPr>
            <a:spLocks noGrp="1"/>
          </p:cNvSpPr>
          <p:nvPr>
            <p:ph idx="1"/>
          </p:nvPr>
        </p:nvSpPr>
        <p:spPr/>
        <p:txBody>
          <a:bodyPr/>
          <a:lstStyle/>
          <a:p>
            <a:pPr algn="just"/>
            <a:r>
              <a:rPr lang="en-IN" dirty="0"/>
              <a:t>A measure of the energy cost of activity at a given exercise velocity is referred to as the </a:t>
            </a:r>
            <a:r>
              <a:rPr lang="en-IN" b="1" dirty="0"/>
              <a:t>exercise economy.</a:t>
            </a:r>
          </a:p>
          <a:p>
            <a:pPr algn="just"/>
            <a:r>
              <a:rPr lang="en-IN" b="1" dirty="0"/>
              <a:t> Athletes with a high exercise economy </a:t>
            </a:r>
            <a:r>
              <a:rPr lang="en-IN" dirty="0"/>
              <a:t>expend less energy during exercise to maintain a given exercise velocity (e.g., running speed).</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125</a:t>
            </a:fld>
            <a:endParaRPr 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143000"/>
          </a:xfrm>
        </p:spPr>
        <p:txBody>
          <a:bodyPr>
            <a:normAutofit fontScale="90000"/>
          </a:bodyPr>
          <a:lstStyle/>
          <a:p>
            <a:r>
              <a:rPr lang="en-US" dirty="0"/>
              <a:t>Designing An Aerobic Endurance Program</a:t>
            </a:r>
            <a:endParaRPr lang="en-IN" dirty="0"/>
          </a:p>
        </p:txBody>
      </p:sp>
      <p:sp>
        <p:nvSpPr>
          <p:cNvPr id="3" name="Content Placeholder 2"/>
          <p:cNvSpPr>
            <a:spLocks noGrp="1"/>
          </p:cNvSpPr>
          <p:nvPr>
            <p:ph idx="1"/>
          </p:nvPr>
        </p:nvSpPr>
        <p:spPr/>
        <p:txBody>
          <a:bodyPr/>
          <a:lstStyle/>
          <a:p>
            <a:endParaRPr lang="en-IN"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126</a:t>
            </a:fld>
            <a:endParaRPr lang="en-US" dirty="0"/>
          </a:p>
        </p:txBody>
      </p:sp>
      <p:pic>
        <p:nvPicPr>
          <p:cNvPr id="1026" name="Picture 2"/>
          <p:cNvPicPr>
            <a:picLocks noChangeAspect="1" noChangeArrowheads="1"/>
          </p:cNvPicPr>
          <p:nvPr/>
        </p:nvPicPr>
        <p:blipFill>
          <a:blip r:embed="rId2"/>
          <a:srcRect/>
          <a:stretch>
            <a:fillRect/>
          </a:stretch>
        </p:blipFill>
        <p:spPr bwMode="auto">
          <a:xfrm>
            <a:off x="533400" y="1600199"/>
            <a:ext cx="7239000" cy="3968589"/>
          </a:xfrm>
          <a:prstGeom prst="rect">
            <a:avLst/>
          </a:prstGeom>
          <a:noFill/>
          <a:ln w="9525">
            <a:noFill/>
            <a:miter lim="800000"/>
            <a:headEnd/>
            <a:tailEnd/>
          </a:ln>
          <a:effectLst/>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Designing An Aerobic Endurance Program</a:t>
            </a:r>
            <a:endParaRPr lang="en-IN"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127</a:t>
            </a:fld>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2514600" y="1489259"/>
            <a:ext cx="4191000" cy="4835769"/>
          </a:xfrm>
          <a:prstGeom prst="rect">
            <a:avLst/>
          </a:prstGeom>
          <a:noFill/>
          <a:ln w="9525">
            <a:noFill/>
            <a:miter lim="800000"/>
            <a:headEnd/>
            <a:tailEnd/>
          </a:ln>
          <a:effectLst/>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128</a:t>
            </a:fld>
            <a:endParaRPr lang="en-US" dirty="0"/>
          </a:p>
        </p:txBody>
      </p:sp>
      <p:pic>
        <p:nvPicPr>
          <p:cNvPr id="3074" name="Picture 2"/>
          <p:cNvPicPr>
            <a:picLocks noChangeAspect="1" noChangeArrowheads="1"/>
          </p:cNvPicPr>
          <p:nvPr/>
        </p:nvPicPr>
        <p:blipFill>
          <a:blip r:embed="rId2"/>
          <a:srcRect/>
          <a:stretch>
            <a:fillRect/>
          </a:stretch>
        </p:blipFill>
        <p:spPr bwMode="auto">
          <a:xfrm>
            <a:off x="462815" y="265815"/>
            <a:ext cx="8229600" cy="6019800"/>
          </a:xfrm>
          <a:prstGeom prst="rect">
            <a:avLst/>
          </a:prstGeom>
          <a:noFill/>
          <a:ln w="9525">
            <a:noFill/>
            <a:miter lim="800000"/>
            <a:headEnd/>
            <a:tailEnd/>
          </a:ln>
          <a:effectLst/>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129</a:t>
            </a:fld>
            <a:endParaRPr lang="en-US" dirty="0"/>
          </a:p>
        </p:txBody>
      </p:sp>
      <p:pic>
        <p:nvPicPr>
          <p:cNvPr id="4098" name="Picture 2"/>
          <p:cNvPicPr>
            <a:picLocks noChangeAspect="1" noChangeArrowheads="1"/>
          </p:cNvPicPr>
          <p:nvPr/>
        </p:nvPicPr>
        <p:blipFill>
          <a:blip r:embed="rId2"/>
          <a:srcRect/>
          <a:stretch>
            <a:fillRect/>
          </a:stretch>
        </p:blipFill>
        <p:spPr bwMode="auto">
          <a:xfrm>
            <a:off x="514152" y="609600"/>
            <a:ext cx="8172648" cy="55626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Total energy expenditure (MET) sources</a:t>
            </a:r>
            <a:br>
              <a:rPr lang="en-US" dirty="0"/>
            </a:br>
            <a:endParaRPr lang="en-US" dirty="0"/>
          </a:p>
        </p:txBody>
      </p:sp>
      <p:sp>
        <p:nvSpPr>
          <p:cNvPr id="3" name="Content Placeholder 2"/>
          <p:cNvSpPr>
            <a:spLocks noGrp="1"/>
          </p:cNvSpPr>
          <p:nvPr>
            <p:ph idx="1"/>
          </p:nvPr>
        </p:nvSpPr>
        <p:spPr/>
        <p:txBody>
          <a:bodyPr/>
          <a:lstStyle/>
          <a:p>
            <a:pPr algn="just"/>
            <a:r>
              <a:rPr lang="en-US" dirty="0"/>
              <a:t>Energy is expanded  by individuals engaging in physical activity and is expressed in kilocalories </a:t>
            </a:r>
          </a:p>
          <a:p>
            <a:pPr algn="just"/>
            <a:r>
              <a:rPr lang="en-US" dirty="0"/>
              <a:t>Energy cost  - Light , moderate, heavy </a:t>
            </a:r>
          </a:p>
          <a:p>
            <a:pPr algn="just"/>
            <a:r>
              <a:rPr lang="en-US" dirty="0"/>
              <a:t>Energy cost is affected by mechanical efficiency and body mass </a:t>
            </a:r>
          </a:p>
          <a:p>
            <a:pPr algn="just">
              <a:buNone/>
            </a:pPr>
            <a:endParaRPr lang="en-US" dirty="0"/>
          </a:p>
          <a:p>
            <a:pPr algn="just"/>
            <a:endParaRPr lang="en-US" dirty="0"/>
          </a:p>
          <a:p>
            <a:pPr algn="just"/>
            <a:endParaRPr lang="en-US"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Exercise Physiology</a:t>
            </a:r>
          </a:p>
        </p:txBody>
      </p:sp>
      <p:sp>
        <p:nvSpPr>
          <p:cNvPr id="6" name="Slide Number Placeholder 5"/>
          <p:cNvSpPr>
            <a:spLocks noGrp="1"/>
          </p:cNvSpPr>
          <p:nvPr>
            <p:ph type="sldNum" sz="quarter" idx="12"/>
          </p:nvPr>
        </p:nvSpPr>
        <p:spPr/>
        <p:txBody>
          <a:bodyPr/>
          <a:lstStyle/>
          <a:p>
            <a:fld id="{6EA521CE-A461-4D9F-AEA1-741E6DE7E80C}" type="slidenum">
              <a:rPr lang="en-US" smtClean="0"/>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130</a:t>
            </a:fld>
            <a:endParaRPr lang="en-US" dirty="0"/>
          </a:p>
        </p:txBody>
      </p:sp>
      <p:pic>
        <p:nvPicPr>
          <p:cNvPr id="5122" name="Picture 2"/>
          <p:cNvPicPr>
            <a:picLocks noChangeAspect="1" noChangeArrowheads="1"/>
          </p:cNvPicPr>
          <p:nvPr/>
        </p:nvPicPr>
        <p:blipFill>
          <a:blip r:embed="rId2"/>
          <a:srcRect/>
          <a:stretch>
            <a:fillRect/>
          </a:stretch>
        </p:blipFill>
        <p:spPr bwMode="auto">
          <a:xfrm>
            <a:off x="533400" y="180420"/>
            <a:ext cx="8153400" cy="6428046"/>
          </a:xfrm>
          <a:prstGeom prst="rect">
            <a:avLst/>
          </a:prstGeom>
          <a:noFill/>
          <a:ln w="9525">
            <a:noFill/>
            <a:miter lim="800000"/>
            <a:headEnd/>
            <a:tailEnd/>
          </a:ln>
          <a:effectLst/>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131</a:t>
            </a:fld>
            <a:endParaRPr lang="en-US" dirty="0"/>
          </a:p>
        </p:txBody>
      </p:sp>
      <p:pic>
        <p:nvPicPr>
          <p:cNvPr id="6146" name="Picture 2"/>
          <p:cNvPicPr>
            <a:picLocks noChangeAspect="1" noChangeArrowheads="1"/>
          </p:cNvPicPr>
          <p:nvPr/>
        </p:nvPicPr>
        <p:blipFill>
          <a:blip r:embed="rId2"/>
          <a:srcRect/>
          <a:stretch>
            <a:fillRect/>
          </a:stretch>
        </p:blipFill>
        <p:spPr bwMode="auto">
          <a:xfrm>
            <a:off x="533400" y="1676400"/>
            <a:ext cx="8077200" cy="4343400"/>
          </a:xfrm>
          <a:prstGeom prst="rect">
            <a:avLst/>
          </a:prstGeom>
          <a:noFill/>
          <a:ln w="9525">
            <a:noFill/>
            <a:miter lim="800000"/>
            <a:headEnd/>
            <a:tailEnd/>
          </a:ln>
          <a:effectLst/>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132</a:t>
            </a:fld>
            <a:endParaRPr lang="en-US" dirty="0"/>
          </a:p>
        </p:txBody>
      </p:sp>
      <p:pic>
        <p:nvPicPr>
          <p:cNvPr id="7170" name="Picture 2"/>
          <p:cNvPicPr>
            <a:picLocks noChangeAspect="1" noChangeArrowheads="1"/>
          </p:cNvPicPr>
          <p:nvPr/>
        </p:nvPicPr>
        <p:blipFill>
          <a:blip r:embed="rId2"/>
          <a:srcRect/>
          <a:stretch>
            <a:fillRect/>
          </a:stretch>
        </p:blipFill>
        <p:spPr bwMode="auto">
          <a:xfrm>
            <a:off x="457200" y="1676400"/>
            <a:ext cx="8409861" cy="4343400"/>
          </a:xfrm>
          <a:prstGeom prst="rect">
            <a:avLst/>
          </a:prstGeom>
          <a:noFill/>
          <a:ln w="9525">
            <a:noFill/>
            <a:miter lim="800000"/>
            <a:headEnd/>
            <a:tailEnd/>
          </a:ln>
          <a:effectLst/>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AEROBIC TRAINING </a:t>
            </a:r>
            <a:endParaRPr lang="en-IN" dirty="0"/>
          </a:p>
        </p:txBody>
      </p:sp>
      <p:pic>
        <p:nvPicPr>
          <p:cNvPr id="7" name="Content Placeholder 6"/>
          <p:cNvPicPr>
            <a:picLocks noGrp="1" noChangeAspect="1"/>
          </p:cNvPicPr>
          <p:nvPr>
            <p:ph idx="1"/>
          </p:nvPr>
        </p:nvPicPr>
        <p:blipFill>
          <a:blip r:embed="rId2"/>
          <a:stretch>
            <a:fillRect/>
          </a:stretch>
        </p:blipFill>
        <p:spPr>
          <a:xfrm>
            <a:off x="457200" y="1752600"/>
            <a:ext cx="8229600" cy="3839489"/>
          </a:xfrm>
          <a:prstGeom prst="rect">
            <a:avLst/>
          </a:prstGeom>
        </p:spPr>
      </p:pic>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133</a:t>
            </a:fld>
            <a:endParaRPr 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Long, slow Distance training </a:t>
            </a:r>
          </a:p>
        </p:txBody>
      </p:sp>
      <p:sp>
        <p:nvSpPr>
          <p:cNvPr id="3" name="Content Placeholder 2"/>
          <p:cNvSpPr>
            <a:spLocks noGrp="1"/>
          </p:cNvSpPr>
          <p:nvPr>
            <p:ph idx="1"/>
          </p:nvPr>
        </p:nvSpPr>
        <p:spPr/>
        <p:txBody>
          <a:bodyPr>
            <a:normAutofit/>
          </a:bodyPr>
          <a:lstStyle/>
          <a:p>
            <a:pPr algn="just"/>
            <a:r>
              <a:rPr lang="en-IN" sz="2400" dirty="0"/>
              <a:t>Traditionally, endurance coaches and athletes have used the term </a:t>
            </a:r>
            <a:r>
              <a:rPr lang="en-IN" sz="2400" b="1" dirty="0"/>
              <a:t>long, slow distance (LSD) </a:t>
            </a:r>
            <a:r>
              <a:rPr lang="en-IN" sz="2400" dirty="0"/>
              <a:t>to refer to training at intensities equivalent to approximately 70% of V.O2max (or about 80% of maximum heart rate). </a:t>
            </a:r>
          </a:p>
          <a:p>
            <a:pPr algn="just"/>
            <a:r>
              <a:rPr lang="en-IN" sz="2400" dirty="0"/>
              <a:t>The fitness professional and athlete should remember that the term </a:t>
            </a:r>
            <a:r>
              <a:rPr lang="en-IN" sz="2400" i="1" dirty="0"/>
              <a:t>slow </a:t>
            </a:r>
            <a:r>
              <a:rPr lang="en-IN" sz="2400" dirty="0"/>
              <a:t>refers to a pace that is slower than typical race pace.</a:t>
            </a:r>
          </a:p>
          <a:p>
            <a:pPr algn="just"/>
            <a:r>
              <a:rPr lang="en-IN" sz="2400" dirty="0"/>
              <a:t>In a LSD training session, the training distance should be greater than race distance, or the duration should be at least as long as 30 minutes to 2 hours.</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134</a:t>
            </a:fld>
            <a:endParaRPr lang="en-US" dirty="0"/>
          </a:p>
        </p:txBody>
      </p:sp>
    </p:spTree>
    <p:extLst>
      <p:ext uri="{BB962C8B-B14F-4D97-AF65-F5344CB8AC3E}">
        <p14:creationId xmlns:p14="http://schemas.microsoft.com/office/powerpoint/2010/main" val="294438135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algn="just"/>
            <a:endParaRPr lang="en-IN" sz="2400" b="1" dirty="0">
              <a:solidFill>
                <a:schemeClr val="tx2">
                  <a:lumMod val="75000"/>
                </a:schemeClr>
              </a:solidFill>
              <a:effectLst>
                <a:outerShdw blurRad="38100" dist="38100" dir="2700000" algn="tl">
                  <a:srgbClr val="000000">
                    <a:alpha val="43137"/>
                  </a:srgbClr>
                </a:outerShdw>
              </a:effectLst>
            </a:endParaRPr>
          </a:p>
          <a:p>
            <a:pPr algn="just"/>
            <a:endParaRPr lang="en-IN" sz="2400" b="1" dirty="0">
              <a:solidFill>
                <a:schemeClr val="tx2">
                  <a:lumMod val="75000"/>
                </a:schemeClr>
              </a:solidFill>
              <a:effectLst>
                <a:outerShdw blurRad="38100" dist="38100" dir="2700000" algn="tl">
                  <a:srgbClr val="000000">
                    <a:alpha val="43137"/>
                  </a:srgbClr>
                </a:outerShdw>
              </a:effectLst>
            </a:endParaRPr>
          </a:p>
          <a:p>
            <a:pPr algn="just"/>
            <a:r>
              <a:rPr lang="en-IN" sz="2400" b="1" dirty="0">
                <a:solidFill>
                  <a:schemeClr val="tx2">
                    <a:lumMod val="75000"/>
                  </a:schemeClr>
                </a:solidFill>
                <a:effectLst>
                  <a:outerShdw blurRad="38100" dist="38100" dir="2700000" algn="tl">
                    <a:srgbClr val="000000">
                      <a:alpha val="43137"/>
                    </a:srgbClr>
                  </a:outerShdw>
                </a:effectLst>
              </a:rPr>
              <a:t>Frequency:</a:t>
            </a:r>
            <a:r>
              <a:rPr lang="en-IN" sz="2400" dirty="0"/>
              <a:t> To help combat overtraining or overuse, the two LSD training days should be spread out evenly during the week to allow recovery between sessions.</a:t>
            </a:r>
          </a:p>
          <a:p>
            <a:pPr algn="just"/>
            <a:r>
              <a:rPr lang="en-IN" sz="2400" b="1" dirty="0">
                <a:solidFill>
                  <a:schemeClr val="tx2">
                    <a:lumMod val="75000"/>
                  </a:schemeClr>
                </a:solidFill>
                <a:effectLst>
                  <a:outerShdw blurRad="38100" dist="38100" dir="2700000" algn="tl">
                    <a:srgbClr val="000000">
                      <a:alpha val="43137"/>
                    </a:srgbClr>
                  </a:outerShdw>
                </a:effectLst>
              </a:rPr>
              <a:t>Duration:</a:t>
            </a:r>
            <a:r>
              <a:rPr lang="en-IN" sz="2400" dirty="0"/>
              <a:t> Since the athlete’s race distance is a marathon (26.2 miles, 42 km), the duration or running distance of the LSD training sessions should approach those of the marathon (for a trained athlete), at least for one of the two LSD sessions.</a:t>
            </a:r>
          </a:p>
          <a:p>
            <a:pPr algn="just"/>
            <a:r>
              <a:rPr lang="en-IN" sz="2400" b="1" dirty="0">
                <a:solidFill>
                  <a:schemeClr val="tx2">
                    <a:lumMod val="75000"/>
                  </a:schemeClr>
                </a:solidFill>
                <a:effectLst>
                  <a:outerShdw blurRad="38100" dist="38100" dir="2700000" algn="tl">
                    <a:srgbClr val="000000">
                      <a:alpha val="43137"/>
                    </a:srgbClr>
                  </a:outerShdw>
                </a:effectLst>
              </a:rPr>
              <a:t>Intensity: </a:t>
            </a:r>
            <a:r>
              <a:rPr lang="en-IN" sz="2400" dirty="0"/>
              <a:t>To complete the extended LSD sessions, the athlete should run at a lower intensity or training pace (minutes per mile or per km); high respiratory stress is not required.</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135</a:t>
            </a:fld>
            <a:endParaRPr lang="en-US" dirty="0"/>
          </a:p>
        </p:txBody>
      </p:sp>
      <p:pic>
        <p:nvPicPr>
          <p:cNvPr id="9218" name="Picture 2"/>
          <p:cNvPicPr>
            <a:picLocks noChangeAspect="1" noChangeArrowheads="1"/>
          </p:cNvPicPr>
          <p:nvPr/>
        </p:nvPicPr>
        <p:blipFill>
          <a:blip r:embed="rId2"/>
          <a:srcRect/>
          <a:stretch>
            <a:fillRect/>
          </a:stretch>
        </p:blipFill>
        <p:spPr bwMode="auto">
          <a:xfrm>
            <a:off x="374939" y="884238"/>
            <a:ext cx="8769061" cy="1562100"/>
          </a:xfrm>
          <a:prstGeom prst="rect">
            <a:avLst/>
          </a:prstGeom>
          <a:noFill/>
          <a:ln w="9525">
            <a:noFill/>
            <a:miter lim="800000"/>
            <a:headEnd/>
            <a:tailEnd/>
          </a:ln>
          <a:effectLst/>
        </p:spPr>
      </p:pic>
    </p:spTree>
    <p:extLst>
      <p:ext uri="{BB962C8B-B14F-4D97-AF65-F5344CB8AC3E}">
        <p14:creationId xmlns:p14="http://schemas.microsoft.com/office/powerpoint/2010/main" val="103779207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Pace/Tempo Training</a:t>
            </a:r>
          </a:p>
        </p:txBody>
      </p:sp>
      <p:sp>
        <p:nvSpPr>
          <p:cNvPr id="3" name="Content Placeholder 2"/>
          <p:cNvSpPr>
            <a:spLocks noGrp="1"/>
          </p:cNvSpPr>
          <p:nvPr>
            <p:ph idx="1"/>
          </p:nvPr>
        </p:nvSpPr>
        <p:spPr/>
        <p:txBody>
          <a:bodyPr>
            <a:normAutofit lnSpcReduction="10000"/>
          </a:bodyPr>
          <a:lstStyle/>
          <a:p>
            <a:pPr algn="just"/>
            <a:r>
              <a:rPr lang="en-IN" sz="2400" b="1" dirty="0"/>
              <a:t>Pace/tempo training </a:t>
            </a:r>
            <a:r>
              <a:rPr lang="en-IN" sz="2400" dirty="0"/>
              <a:t>employs an intensity at or slightly higher than race competition intensity. The intensity corresponds to the lactate threshold; therefore, this type of training is also often called </a:t>
            </a:r>
            <a:r>
              <a:rPr lang="en-IN" sz="2400" i="1" dirty="0"/>
              <a:t>threshold training </a:t>
            </a:r>
            <a:r>
              <a:rPr lang="en-IN" sz="2400" dirty="0"/>
              <a:t> or </a:t>
            </a:r>
            <a:r>
              <a:rPr lang="en-IN" sz="2400" i="1" dirty="0"/>
              <a:t>aerobic–anaerobic interval training.</a:t>
            </a:r>
          </a:p>
          <a:p>
            <a:pPr algn="just"/>
            <a:r>
              <a:rPr lang="en-IN" sz="2400" dirty="0"/>
              <a:t>There are two ways to conduct pace/tempo training: </a:t>
            </a:r>
            <a:r>
              <a:rPr lang="en-IN" sz="2400" dirty="0">
                <a:solidFill>
                  <a:schemeClr val="tx2">
                    <a:lumMod val="75000"/>
                  </a:schemeClr>
                </a:solidFill>
              </a:rPr>
              <a:t>steady</a:t>
            </a:r>
            <a:r>
              <a:rPr lang="en-IN" sz="2400" dirty="0"/>
              <a:t> and </a:t>
            </a:r>
            <a:r>
              <a:rPr lang="en-IN" sz="2400" dirty="0">
                <a:solidFill>
                  <a:schemeClr val="tx2">
                    <a:lumMod val="75000"/>
                  </a:schemeClr>
                </a:solidFill>
              </a:rPr>
              <a:t>intermittent</a:t>
            </a:r>
            <a:r>
              <a:rPr lang="en-IN" sz="2400" dirty="0"/>
              <a:t>. Steady pace/tempo training is continuous training conducted at an intensity equal to the lactate threshold for durations of approximately 20 to 30 minutes.</a:t>
            </a:r>
          </a:p>
          <a:p>
            <a:r>
              <a:rPr lang="en-IN" sz="2400" dirty="0"/>
              <a:t>The purpose of pace/tempo training is to </a:t>
            </a:r>
            <a:r>
              <a:rPr lang="en-IN" sz="2400" dirty="0">
                <a:solidFill>
                  <a:schemeClr val="tx2">
                    <a:lumMod val="75000"/>
                  </a:schemeClr>
                </a:solidFill>
              </a:rPr>
              <a:t>stress the athlete at a specific intensity and improve energy production from both aerobic and anaerobic metabolism</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136</a:t>
            </a:fld>
            <a:endParaRPr lang="en-US" dirty="0"/>
          </a:p>
        </p:txBody>
      </p:sp>
    </p:spTree>
    <p:extLst>
      <p:ext uri="{BB962C8B-B14F-4D97-AF65-F5344CB8AC3E}">
        <p14:creationId xmlns:p14="http://schemas.microsoft.com/office/powerpoint/2010/main" val="224032070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Pace/Tempo Training</a:t>
            </a:r>
          </a:p>
        </p:txBody>
      </p:sp>
      <p:sp>
        <p:nvSpPr>
          <p:cNvPr id="3" name="Content Placeholder 2"/>
          <p:cNvSpPr>
            <a:spLocks noGrp="1"/>
          </p:cNvSpPr>
          <p:nvPr>
            <p:ph idx="1"/>
          </p:nvPr>
        </p:nvSpPr>
        <p:spPr/>
        <p:txBody>
          <a:bodyPr>
            <a:normAutofit/>
          </a:bodyPr>
          <a:lstStyle/>
          <a:p>
            <a:pPr algn="just"/>
            <a:r>
              <a:rPr lang="en-IN" sz="2700" dirty="0"/>
              <a:t>Intermittent pace/tempo training is also referred to as tempo intervals, cruise intervals, or threshold training. </a:t>
            </a:r>
          </a:p>
          <a:p>
            <a:pPr algn="just"/>
            <a:r>
              <a:rPr lang="en-IN" sz="2700" dirty="0"/>
              <a:t>During intermittent pace/tempo training, the intensity is the same as for a steady-threshold workout , but the training session consists of </a:t>
            </a:r>
            <a:r>
              <a:rPr lang="en-IN" sz="2700" dirty="0">
                <a:solidFill>
                  <a:schemeClr val="tx2">
                    <a:lumMod val="75000"/>
                  </a:schemeClr>
                </a:solidFill>
              </a:rPr>
              <a:t>a series of shorter intervals with brief recovery periods between work intervals.</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137</a:t>
            </a:fld>
            <a:endParaRPr lang="en-US" dirty="0"/>
          </a:p>
        </p:txBody>
      </p:sp>
    </p:spTree>
    <p:extLst>
      <p:ext uri="{BB962C8B-B14F-4D97-AF65-F5344CB8AC3E}">
        <p14:creationId xmlns:p14="http://schemas.microsoft.com/office/powerpoint/2010/main" val="359215330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fontScale="85000" lnSpcReduction="10000"/>
          </a:bodyPr>
          <a:lstStyle/>
          <a:p>
            <a:pPr algn="just"/>
            <a:endParaRPr lang="en-US" dirty="0"/>
          </a:p>
          <a:p>
            <a:pPr algn="just"/>
            <a:r>
              <a:rPr lang="en-IN" b="1" dirty="0"/>
              <a:t>Frequency</a:t>
            </a:r>
            <a:r>
              <a:rPr lang="en-IN" dirty="0"/>
              <a:t>: Because the pace/tempo rides are stressful, the two training days should be spread out during the week to allow recovery between sessions.</a:t>
            </a:r>
          </a:p>
          <a:p>
            <a:pPr algn="just"/>
            <a:r>
              <a:rPr lang="en-IN" b="1" dirty="0"/>
              <a:t>Duration</a:t>
            </a:r>
            <a:r>
              <a:rPr lang="en-IN" dirty="0"/>
              <a:t>: For </a:t>
            </a:r>
            <a:r>
              <a:rPr lang="en-IN" i="1" dirty="0"/>
              <a:t>steady pace/tempo training, exercise duration is shorter than race distance or duration to allow for a higher training intensity.</a:t>
            </a:r>
          </a:p>
          <a:p>
            <a:pPr algn="just"/>
            <a:r>
              <a:rPr lang="en-IN" b="1" dirty="0"/>
              <a:t>Intensity</a:t>
            </a:r>
            <a:r>
              <a:rPr lang="en-IN" dirty="0"/>
              <a:t>: The athlete should cycle at a high intensity or training pace (minutes per mile or per km); high respiratory stress is required to simulate race pace.</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138</a:t>
            </a:fld>
            <a:endParaRPr lang="en-US" dirty="0"/>
          </a:p>
        </p:txBody>
      </p:sp>
      <p:pic>
        <p:nvPicPr>
          <p:cNvPr id="10242" name="Picture 2"/>
          <p:cNvPicPr>
            <a:picLocks noChangeAspect="1" noChangeArrowheads="1"/>
          </p:cNvPicPr>
          <p:nvPr/>
        </p:nvPicPr>
        <p:blipFill>
          <a:blip r:embed="rId2"/>
          <a:srcRect/>
          <a:stretch>
            <a:fillRect/>
          </a:stretch>
        </p:blipFill>
        <p:spPr bwMode="auto">
          <a:xfrm>
            <a:off x="76200" y="152400"/>
            <a:ext cx="8839200" cy="1825530"/>
          </a:xfrm>
          <a:prstGeom prst="rect">
            <a:avLst/>
          </a:prstGeom>
          <a:noFill/>
          <a:ln w="9525">
            <a:noFill/>
            <a:miter lim="800000"/>
            <a:headEnd/>
            <a:tailEnd/>
          </a:ln>
          <a:effectLst/>
        </p:spPr>
      </p:pic>
    </p:spTree>
    <p:extLst>
      <p:ext uri="{BB962C8B-B14F-4D97-AF65-F5344CB8AC3E}">
        <p14:creationId xmlns:p14="http://schemas.microsoft.com/office/powerpoint/2010/main" val="55564656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Interval Training </a:t>
            </a:r>
          </a:p>
        </p:txBody>
      </p:sp>
      <p:sp>
        <p:nvSpPr>
          <p:cNvPr id="3" name="Content Placeholder 2"/>
          <p:cNvSpPr>
            <a:spLocks noGrp="1"/>
          </p:cNvSpPr>
          <p:nvPr>
            <p:ph idx="1"/>
          </p:nvPr>
        </p:nvSpPr>
        <p:spPr/>
        <p:txBody>
          <a:bodyPr>
            <a:normAutofit/>
          </a:bodyPr>
          <a:lstStyle/>
          <a:p>
            <a:pPr algn="just"/>
            <a:r>
              <a:rPr lang="en-IN" sz="2400" b="1" dirty="0"/>
              <a:t>Interval training </a:t>
            </a:r>
            <a:r>
              <a:rPr lang="en-IN" sz="2400" dirty="0"/>
              <a:t>involves exercise at intensities close to V.O2max. The work intervals should last between 3 and 5 minutes, although they can be as short as 30 seconds. </a:t>
            </a:r>
          </a:p>
          <a:p>
            <a:pPr algn="just"/>
            <a:r>
              <a:rPr lang="en-IN" sz="2400" dirty="0"/>
              <a:t>The rest intervals for 3- to 5-minute work interval should be equal to the work interval, thereby keeping the </a:t>
            </a:r>
            <a:r>
              <a:rPr lang="en-IN" sz="2400" dirty="0" err="1"/>
              <a:t>work:rest</a:t>
            </a:r>
            <a:r>
              <a:rPr lang="en-IN" sz="2400" dirty="0"/>
              <a:t> ratio (W:R) at 1:1. </a:t>
            </a:r>
          </a:p>
          <a:p>
            <a:pPr algn="just"/>
            <a:r>
              <a:rPr lang="en-IN" sz="2400" dirty="0"/>
              <a:t>Interval training permits the athlete to train at </a:t>
            </a:r>
            <a:r>
              <a:rPr lang="en-IN" sz="2400" dirty="0">
                <a:solidFill>
                  <a:schemeClr val="tx2">
                    <a:lumMod val="75000"/>
                  </a:schemeClr>
                </a:solidFill>
              </a:rPr>
              <a:t>intensities close to V.O2max for a greater amount of time </a:t>
            </a:r>
            <a:r>
              <a:rPr lang="en-IN" sz="2400" dirty="0"/>
              <a:t>than would be possible in a single exercise session at a continuous high intensity.</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139</a:t>
            </a:fld>
            <a:endParaRPr lang="en-US" dirty="0"/>
          </a:p>
        </p:txBody>
      </p:sp>
    </p:spTree>
    <p:extLst>
      <p:ext uri="{BB962C8B-B14F-4D97-AF65-F5344CB8AC3E}">
        <p14:creationId xmlns:p14="http://schemas.microsoft.com/office/powerpoint/2010/main" val="2666227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Total energy expenditure (MET) sources</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b="1" dirty="0"/>
              <a:t>Quantification</a:t>
            </a:r>
          </a:p>
          <a:p>
            <a:pPr>
              <a:buNone/>
            </a:pPr>
            <a:r>
              <a:rPr lang="en-US" dirty="0"/>
              <a:t>Amount of oxygen consumed </a:t>
            </a:r>
          </a:p>
          <a:p>
            <a:pPr>
              <a:buNone/>
            </a:pPr>
            <a:r>
              <a:rPr lang="en-US" dirty="0"/>
              <a:t>Units= kilocalories or METs </a:t>
            </a:r>
          </a:p>
          <a:p>
            <a:pPr>
              <a:buNone/>
            </a:pPr>
            <a:endParaRPr lang="en-US" dirty="0"/>
          </a:p>
          <a:p>
            <a:pPr>
              <a:buNone/>
            </a:pPr>
            <a:r>
              <a:rPr lang="en-US" dirty="0"/>
              <a:t>Kilocalorie =amount of heat necessary to raise 1 kg of water 1</a:t>
            </a:r>
            <a:r>
              <a:rPr lang="en-US" dirty="0">
                <a:latin typeface="Andalus"/>
                <a:cs typeface="Andalus"/>
              </a:rPr>
              <a:t>º </a:t>
            </a:r>
            <a:r>
              <a:rPr lang="en-US" dirty="0" err="1">
                <a:latin typeface="+mj-lt"/>
                <a:cs typeface="Andalus"/>
              </a:rPr>
              <a:t>Celcius</a:t>
            </a:r>
            <a:r>
              <a:rPr lang="en-US" dirty="0">
                <a:latin typeface="+mj-lt"/>
                <a:cs typeface="Andalus"/>
              </a:rPr>
              <a:t> </a:t>
            </a:r>
          </a:p>
          <a:p>
            <a:pPr>
              <a:buNone/>
            </a:pPr>
            <a:endParaRPr lang="en-US" dirty="0">
              <a:latin typeface="+mj-lt"/>
              <a:cs typeface="Andalus"/>
            </a:endParaRPr>
          </a:p>
          <a:p>
            <a:pPr>
              <a:buNone/>
            </a:pPr>
            <a:r>
              <a:rPr lang="en-US" dirty="0">
                <a:latin typeface="+mj-lt"/>
                <a:cs typeface="Andalus"/>
              </a:rPr>
              <a:t>5kcal= 1 liter of O</a:t>
            </a:r>
            <a:r>
              <a:rPr lang="en-US" sz="2400" dirty="0">
                <a:latin typeface="+mj-lt"/>
                <a:cs typeface="Andalus"/>
              </a:rPr>
              <a:t>2</a:t>
            </a:r>
            <a:endParaRPr lang="en-US" dirty="0">
              <a:latin typeface="+mj-lt"/>
            </a:endParaRP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Exercise Physiology</a:t>
            </a:r>
          </a:p>
        </p:txBody>
      </p:sp>
      <p:sp>
        <p:nvSpPr>
          <p:cNvPr id="6" name="Slide Number Placeholder 5"/>
          <p:cNvSpPr>
            <a:spLocks noGrp="1"/>
          </p:cNvSpPr>
          <p:nvPr>
            <p:ph type="sldNum" sz="quarter" idx="12"/>
          </p:nvPr>
        </p:nvSpPr>
        <p:spPr/>
        <p:txBody>
          <a:bodyPr/>
          <a:lstStyle/>
          <a:p>
            <a:fld id="{6EA521CE-A461-4D9F-AEA1-741E6DE7E80C}" type="slidenum">
              <a:rPr lang="en-US" smtClean="0"/>
              <a:pPr/>
              <a:t>14</a:t>
            </a:fld>
            <a:endParaRPr lang="en-US"/>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EROBIC TRAINING </a:t>
            </a:r>
            <a:endParaRPr lang="en-IN" dirty="0"/>
          </a:p>
        </p:txBody>
      </p:sp>
      <p:sp>
        <p:nvSpPr>
          <p:cNvPr id="3" name="Content Placeholder 2"/>
          <p:cNvSpPr>
            <a:spLocks noGrp="1"/>
          </p:cNvSpPr>
          <p:nvPr>
            <p:ph idx="1"/>
          </p:nvPr>
        </p:nvSpPr>
        <p:spPr/>
        <p:txBody>
          <a:bodyPr>
            <a:normAutofit fontScale="85000" lnSpcReduction="10000"/>
          </a:bodyPr>
          <a:lstStyle/>
          <a:p>
            <a:pPr algn="just">
              <a:buNone/>
            </a:pPr>
            <a:endParaRPr lang="en-US" dirty="0"/>
          </a:p>
          <a:p>
            <a:pPr algn="just"/>
            <a:r>
              <a:rPr lang="en-IN" b="1" dirty="0"/>
              <a:t>Frequency</a:t>
            </a:r>
            <a:r>
              <a:rPr lang="en-IN" dirty="0"/>
              <a:t>: Because the interval runs are stressful, the two training days should be spread out during the week to allow recovery between sessions.</a:t>
            </a:r>
          </a:p>
          <a:p>
            <a:pPr algn="just"/>
            <a:r>
              <a:rPr lang="en-IN" b="1" dirty="0"/>
              <a:t>Duration: </a:t>
            </a:r>
            <a:r>
              <a:rPr lang="en-IN" dirty="0"/>
              <a:t>The total distance or duration of the training portion of the session (i.e., the sum of the interval work bouts) should approach the competition distances as the athlete becomes more highly trained.</a:t>
            </a:r>
          </a:p>
          <a:p>
            <a:pPr algn="just"/>
            <a:r>
              <a:rPr lang="en-IN" b="1" dirty="0"/>
              <a:t>Intensity</a:t>
            </a:r>
            <a:r>
              <a:rPr lang="en-IN" dirty="0"/>
              <a:t>: The athlete should run at an intensity (pace) close to V O2max when completing the work bout portions of the interval training sessions.</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140</a:t>
            </a:fld>
            <a:endParaRPr lang="en-US" dirty="0"/>
          </a:p>
        </p:txBody>
      </p:sp>
      <p:pic>
        <p:nvPicPr>
          <p:cNvPr id="11266" name="Picture 2"/>
          <p:cNvPicPr>
            <a:picLocks noChangeAspect="1" noChangeArrowheads="1"/>
          </p:cNvPicPr>
          <p:nvPr/>
        </p:nvPicPr>
        <p:blipFill>
          <a:blip r:embed="rId2"/>
          <a:srcRect/>
          <a:stretch>
            <a:fillRect/>
          </a:stretch>
        </p:blipFill>
        <p:spPr bwMode="auto">
          <a:xfrm>
            <a:off x="228599" y="259398"/>
            <a:ext cx="8915401" cy="1828800"/>
          </a:xfrm>
          <a:prstGeom prst="rect">
            <a:avLst/>
          </a:prstGeom>
          <a:noFill/>
          <a:ln w="9525">
            <a:noFill/>
            <a:miter lim="800000"/>
            <a:headEnd/>
            <a:tailEnd/>
          </a:ln>
          <a:effectLst/>
        </p:spPr>
      </p:pic>
    </p:spTree>
    <p:extLst>
      <p:ext uri="{BB962C8B-B14F-4D97-AF65-F5344CB8AC3E}">
        <p14:creationId xmlns:p14="http://schemas.microsoft.com/office/powerpoint/2010/main" val="412519765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High-Intensity Interval Training </a:t>
            </a:r>
          </a:p>
        </p:txBody>
      </p:sp>
      <p:sp>
        <p:nvSpPr>
          <p:cNvPr id="3" name="Content Placeholder 2"/>
          <p:cNvSpPr>
            <a:spLocks noGrp="1"/>
          </p:cNvSpPr>
          <p:nvPr>
            <p:ph idx="1"/>
          </p:nvPr>
        </p:nvSpPr>
        <p:spPr/>
        <p:txBody>
          <a:bodyPr>
            <a:normAutofit/>
          </a:bodyPr>
          <a:lstStyle/>
          <a:p>
            <a:pPr algn="just"/>
            <a:r>
              <a:rPr lang="en-IN" sz="2400" b="1" dirty="0"/>
              <a:t>High-intensity interval training</a:t>
            </a:r>
            <a:r>
              <a:rPr lang="en-IN" sz="2400" dirty="0"/>
              <a:t>, or HIIT, is a form of training that uses repeated high-intensity exercise bouts interspersed with brief recovery periods.</a:t>
            </a:r>
          </a:p>
          <a:p>
            <a:pPr algn="just"/>
            <a:r>
              <a:rPr lang="en-IN" sz="2400" dirty="0"/>
              <a:t>An optimal stimulus it is necessary for athletes to spend several minutes within the HIIT session above 90% of the V.O2max. Both short (&lt;45 seconds) and long (2- to 4-minute) HIIT intervals can be used to elicit different training responses</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141</a:t>
            </a:fld>
            <a:endParaRPr lang="en-US" dirty="0"/>
          </a:p>
        </p:txBody>
      </p:sp>
    </p:spTree>
    <p:extLst>
      <p:ext uri="{BB962C8B-B14F-4D97-AF65-F5344CB8AC3E}">
        <p14:creationId xmlns:p14="http://schemas.microsoft.com/office/powerpoint/2010/main" val="334964225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endParaRPr lang="en-IN" sz="2400" dirty="0"/>
          </a:p>
          <a:p>
            <a:pPr algn="just"/>
            <a:endParaRPr lang="en-IN" sz="2400" dirty="0">
              <a:solidFill>
                <a:schemeClr val="tx2">
                  <a:lumMod val="75000"/>
                </a:schemeClr>
              </a:solidFill>
            </a:endParaRPr>
          </a:p>
          <a:p>
            <a:pPr algn="just"/>
            <a:r>
              <a:rPr lang="en-IN" sz="2400" dirty="0">
                <a:solidFill>
                  <a:schemeClr val="tx2">
                    <a:lumMod val="75000"/>
                  </a:schemeClr>
                </a:solidFill>
              </a:rPr>
              <a:t>Frequency:</a:t>
            </a:r>
            <a:r>
              <a:rPr lang="en-IN" sz="2400" dirty="0"/>
              <a:t> Because the HIIT workouts are stressful, only one HITT training day should occur during the week.</a:t>
            </a:r>
          </a:p>
          <a:p>
            <a:pPr algn="just"/>
            <a:r>
              <a:rPr lang="en-IN" sz="2400" dirty="0">
                <a:solidFill>
                  <a:schemeClr val="tx2">
                    <a:lumMod val="75000"/>
                  </a:schemeClr>
                </a:solidFill>
              </a:rPr>
              <a:t>Duration:</a:t>
            </a:r>
            <a:r>
              <a:rPr lang="en-IN" sz="2400" dirty="0"/>
              <a:t> Work bouts &gt;2 to 3 minutes with ≤2-minute passive recovery between repetitions.</a:t>
            </a:r>
          </a:p>
          <a:p>
            <a:pPr algn="just"/>
            <a:r>
              <a:rPr lang="en-IN" sz="2400" dirty="0">
                <a:solidFill>
                  <a:schemeClr val="tx2">
                    <a:lumMod val="75000"/>
                  </a:schemeClr>
                </a:solidFill>
              </a:rPr>
              <a:t>Repetitions:</a:t>
            </a:r>
            <a:r>
              <a:rPr lang="en-IN" sz="2400" dirty="0"/>
              <a:t> Six to 10 reps 2 minutes, 5 to 8 reps ≥ 3 minutes.</a:t>
            </a:r>
          </a:p>
          <a:p>
            <a:pPr algn="just"/>
            <a:r>
              <a:rPr lang="en-IN" sz="2400" dirty="0">
                <a:solidFill>
                  <a:schemeClr val="tx2">
                    <a:lumMod val="75000"/>
                  </a:schemeClr>
                </a:solidFill>
              </a:rPr>
              <a:t>Intensity:</a:t>
            </a:r>
            <a:r>
              <a:rPr lang="en-IN" sz="2400" dirty="0"/>
              <a:t> The athlete should swim at an intensity (pace) at or above 90% V.O2max when completing the work bout portions of the HIIT sessions.</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142</a:t>
            </a:fld>
            <a:endParaRPr lang="en-US" dirty="0"/>
          </a:p>
        </p:txBody>
      </p:sp>
      <p:pic>
        <p:nvPicPr>
          <p:cNvPr id="7" name="Picture 6"/>
          <p:cNvPicPr>
            <a:picLocks noChangeAspect="1"/>
          </p:cNvPicPr>
          <p:nvPr/>
        </p:nvPicPr>
        <p:blipFill>
          <a:blip r:embed="rId2"/>
          <a:stretch>
            <a:fillRect/>
          </a:stretch>
        </p:blipFill>
        <p:spPr>
          <a:xfrm>
            <a:off x="321733" y="277087"/>
            <a:ext cx="8500533" cy="2185851"/>
          </a:xfrm>
          <a:prstGeom prst="rect">
            <a:avLst/>
          </a:prstGeom>
        </p:spPr>
      </p:pic>
    </p:spTree>
    <p:extLst>
      <p:ext uri="{BB962C8B-B14F-4D97-AF65-F5344CB8AC3E}">
        <p14:creationId xmlns:p14="http://schemas.microsoft.com/office/powerpoint/2010/main" val="16807169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Fartlek training</a:t>
            </a:r>
            <a:endParaRPr lang="en-IN" dirty="0"/>
          </a:p>
        </p:txBody>
      </p:sp>
      <p:sp>
        <p:nvSpPr>
          <p:cNvPr id="3" name="Content Placeholder 2"/>
          <p:cNvSpPr>
            <a:spLocks noGrp="1"/>
          </p:cNvSpPr>
          <p:nvPr>
            <p:ph idx="1"/>
          </p:nvPr>
        </p:nvSpPr>
        <p:spPr/>
        <p:txBody>
          <a:bodyPr>
            <a:normAutofit/>
          </a:bodyPr>
          <a:lstStyle/>
          <a:p>
            <a:pPr algn="just"/>
            <a:r>
              <a:rPr lang="en-IN" sz="2400" b="1" dirty="0"/>
              <a:t>Fartlek training </a:t>
            </a:r>
            <a:r>
              <a:rPr lang="en-IN" sz="2400" dirty="0"/>
              <a:t>(the word </a:t>
            </a:r>
            <a:r>
              <a:rPr lang="en-IN" sz="2400" i="1" dirty="0"/>
              <a:t>Fartlek </a:t>
            </a:r>
            <a:r>
              <a:rPr lang="en-IN" sz="2400" dirty="0"/>
              <a:t>originates from the Swedish term for speed play) is a combination of several of the previously mentioned types of training. Although Fartlek training is generally associated with running, it can also be used for cycling and swimming.</a:t>
            </a:r>
          </a:p>
          <a:p>
            <a:pPr algn="just"/>
            <a:r>
              <a:rPr lang="en-IN" sz="2400" dirty="0"/>
              <a:t>Sample Fartlek run involves easy running (~70% V.O2max) combined with either hill work or short, fast bursts of running (~85-90% V.O2max) for short time periods.</a:t>
            </a:r>
          </a:p>
          <a:p>
            <a:r>
              <a:rPr lang="en-IN" sz="2400" dirty="0"/>
              <a:t>A Fartlek training workout challenges all systems of the body and may help reduce the boredom and monotony associated with daily training.</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143</a:t>
            </a:fld>
            <a:endParaRPr lang="en-US" dirty="0"/>
          </a:p>
        </p:txBody>
      </p:sp>
    </p:spTree>
    <p:extLst>
      <p:ext uri="{BB962C8B-B14F-4D97-AF65-F5344CB8AC3E}">
        <p14:creationId xmlns:p14="http://schemas.microsoft.com/office/powerpoint/2010/main" val="363920506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144</a:t>
            </a:fld>
            <a:endParaRPr lang="en-US" dirty="0"/>
          </a:p>
        </p:txBody>
      </p:sp>
      <p:pic>
        <p:nvPicPr>
          <p:cNvPr id="13314" name="Picture 2"/>
          <p:cNvPicPr>
            <a:picLocks noGrp="1" noChangeAspect="1" noChangeArrowheads="1"/>
          </p:cNvPicPr>
          <p:nvPr>
            <p:ph idx="1"/>
          </p:nvPr>
        </p:nvPicPr>
        <p:blipFill>
          <a:blip r:embed="rId2"/>
          <a:srcRect/>
          <a:stretch>
            <a:fillRect/>
          </a:stretch>
        </p:blipFill>
        <p:spPr bwMode="auto">
          <a:xfrm>
            <a:off x="304800" y="1564123"/>
            <a:ext cx="8534400" cy="3143748"/>
          </a:xfrm>
          <a:prstGeom prst="rect">
            <a:avLst/>
          </a:prstGeom>
          <a:noFill/>
          <a:ln w="9525">
            <a:noFill/>
            <a:miter lim="800000"/>
            <a:headEnd/>
            <a:tailEnd/>
          </a:ln>
          <a:effectLst/>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10000"/>
          </a:bodyPr>
          <a:lstStyle/>
          <a:p>
            <a:pPr algn="just"/>
            <a:endParaRPr lang="en-US" dirty="0"/>
          </a:p>
          <a:p>
            <a:pPr algn="just"/>
            <a:endParaRPr lang="en-US" dirty="0"/>
          </a:p>
          <a:p>
            <a:pPr algn="just"/>
            <a:r>
              <a:rPr lang="en-IN" b="1" dirty="0"/>
              <a:t>Frequency:</a:t>
            </a:r>
            <a:r>
              <a:rPr lang="en-IN" dirty="0"/>
              <a:t> Because the REPS workouts are stressful, only one training day should occur during the week.</a:t>
            </a:r>
          </a:p>
          <a:p>
            <a:pPr algn="just"/>
            <a:r>
              <a:rPr lang="en-IN" b="1" dirty="0"/>
              <a:t>Duration:</a:t>
            </a:r>
            <a:r>
              <a:rPr lang="en-IN" dirty="0"/>
              <a:t> The total distance or duration of the training portion of the session (i.e., the sum of the interval work bouts) should approach the competition distance as the athlete becomes more highly trained.</a:t>
            </a:r>
          </a:p>
          <a:p>
            <a:pPr algn="just"/>
            <a:r>
              <a:rPr lang="en-IN" b="1" dirty="0"/>
              <a:t>Intensity:</a:t>
            </a:r>
            <a:r>
              <a:rPr lang="en-IN" dirty="0"/>
              <a:t> The athlete should swim at an intensity (pace) higher than V.O2max when completing the work bout portions of the REPS training sessions.</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145</a:t>
            </a:fld>
            <a:endParaRPr lang="en-US" dirty="0"/>
          </a:p>
        </p:txBody>
      </p:sp>
      <p:pic>
        <p:nvPicPr>
          <p:cNvPr id="12290" name="Picture 2"/>
          <p:cNvPicPr>
            <a:picLocks noChangeAspect="1" noChangeArrowheads="1"/>
          </p:cNvPicPr>
          <p:nvPr/>
        </p:nvPicPr>
        <p:blipFill>
          <a:blip r:embed="rId2"/>
          <a:srcRect/>
          <a:stretch>
            <a:fillRect/>
          </a:stretch>
        </p:blipFill>
        <p:spPr bwMode="auto">
          <a:xfrm>
            <a:off x="228600" y="0"/>
            <a:ext cx="8551295" cy="2543521"/>
          </a:xfrm>
          <a:prstGeom prst="rect">
            <a:avLst/>
          </a:prstGeom>
          <a:noFill/>
          <a:ln w="9525">
            <a:noFill/>
            <a:miter lim="800000"/>
            <a:headEnd/>
            <a:tailEnd/>
          </a:ln>
          <a:effectLst/>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APPLICATION OF PROGRAM DESIGN TO TRAINING SEASONS</a:t>
            </a:r>
            <a:endParaRPr lang="en-IN" sz="4000" dirty="0"/>
          </a:p>
        </p:txBody>
      </p:sp>
      <p:sp>
        <p:nvSpPr>
          <p:cNvPr id="3" name="Content Placeholder 2"/>
          <p:cNvSpPr>
            <a:spLocks noGrp="1"/>
          </p:cNvSpPr>
          <p:nvPr>
            <p:ph idx="1"/>
          </p:nvPr>
        </p:nvSpPr>
        <p:spPr/>
        <p:txBody>
          <a:bodyPr/>
          <a:lstStyle/>
          <a:p>
            <a:endParaRPr lang="en-IN"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146</a:t>
            </a:fld>
            <a:endParaRPr lang="en-US" dirty="0"/>
          </a:p>
        </p:txBody>
      </p:sp>
      <p:pic>
        <p:nvPicPr>
          <p:cNvPr id="7" name="Picture 6"/>
          <p:cNvPicPr>
            <a:picLocks noChangeAspect="1"/>
          </p:cNvPicPr>
          <p:nvPr/>
        </p:nvPicPr>
        <p:blipFill>
          <a:blip r:embed="rId2"/>
          <a:stretch>
            <a:fillRect/>
          </a:stretch>
        </p:blipFill>
        <p:spPr>
          <a:xfrm>
            <a:off x="219657" y="1417638"/>
            <a:ext cx="8704686" cy="4114800"/>
          </a:xfrm>
          <a:prstGeom prst="rect">
            <a:avLst/>
          </a:prstGeom>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Special Issues Related To Aerobic Training </a:t>
            </a:r>
            <a:endParaRPr lang="en-IN" sz="4000" dirty="0"/>
          </a:p>
        </p:txBody>
      </p:sp>
      <p:sp>
        <p:nvSpPr>
          <p:cNvPr id="3" name="Content Placeholder 2"/>
          <p:cNvSpPr>
            <a:spLocks noGrp="1"/>
          </p:cNvSpPr>
          <p:nvPr>
            <p:ph idx="1"/>
          </p:nvPr>
        </p:nvSpPr>
        <p:spPr/>
        <p:txBody>
          <a:bodyPr>
            <a:normAutofit lnSpcReduction="10000"/>
          </a:bodyPr>
          <a:lstStyle/>
          <a:p>
            <a:pPr algn="just"/>
            <a:r>
              <a:rPr lang="en-IN" b="1" dirty="0"/>
              <a:t>Cross-training is a mode of training that can be used </a:t>
            </a:r>
            <a:r>
              <a:rPr lang="en-IN" dirty="0"/>
              <a:t>to maintain general conditioning in athletes during periods of reduced training due to injury or during recovery from a training cycle </a:t>
            </a:r>
          </a:p>
          <a:p>
            <a:pPr algn="just"/>
            <a:r>
              <a:rPr lang="en-IN" dirty="0"/>
              <a:t>Cross-training may reduce the likelihood of overuse injuries because it distributes the physical stress of training to different muscle groups than those used during training</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147</a:t>
            </a:fld>
            <a:endParaRPr lang="en-US"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 Issues Related To Aerobic Training </a:t>
            </a:r>
            <a:endParaRPr lang="en-IN" dirty="0"/>
          </a:p>
        </p:txBody>
      </p:sp>
      <p:sp>
        <p:nvSpPr>
          <p:cNvPr id="3" name="Content Placeholder 2"/>
          <p:cNvSpPr>
            <a:spLocks noGrp="1"/>
          </p:cNvSpPr>
          <p:nvPr>
            <p:ph idx="1"/>
          </p:nvPr>
        </p:nvSpPr>
        <p:spPr/>
        <p:txBody>
          <a:bodyPr>
            <a:normAutofit/>
          </a:bodyPr>
          <a:lstStyle/>
          <a:p>
            <a:pPr algn="just"/>
            <a:r>
              <a:rPr lang="en-IN" b="1" dirty="0"/>
              <a:t>Detraining occurs when the athlete reduces the </a:t>
            </a:r>
            <a:r>
              <a:rPr lang="en-IN" dirty="0"/>
              <a:t>training duration or intensity or stops training altogether due to a break in the training program, injury, or illness. In the absence of an appropriate training stimulus, the athlete experiences a loss of the physiological adaptations brought about by training.</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148</a:t>
            </a:fld>
            <a:endParaRPr lang="en-US"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 Issues Related To Aerobic Training </a:t>
            </a:r>
            <a:endParaRPr lang="en-IN" dirty="0"/>
          </a:p>
        </p:txBody>
      </p:sp>
      <p:sp>
        <p:nvSpPr>
          <p:cNvPr id="3" name="Content Placeholder 2"/>
          <p:cNvSpPr>
            <a:spLocks noGrp="1"/>
          </p:cNvSpPr>
          <p:nvPr>
            <p:ph idx="1"/>
          </p:nvPr>
        </p:nvSpPr>
        <p:spPr/>
        <p:txBody>
          <a:bodyPr>
            <a:normAutofit lnSpcReduction="10000"/>
          </a:bodyPr>
          <a:lstStyle/>
          <a:p>
            <a:pPr algn="just"/>
            <a:r>
              <a:rPr lang="en-IN" b="1" dirty="0"/>
              <a:t>Tapering is an important component of the training </a:t>
            </a:r>
            <a:r>
              <a:rPr lang="en-IN" dirty="0"/>
              <a:t>program as aerobic endurance athletes prepare for major competition.</a:t>
            </a:r>
          </a:p>
          <a:p>
            <a:pPr algn="just"/>
            <a:r>
              <a:rPr lang="en-IN" dirty="0"/>
              <a:t>Tapering involves the systematic reduction of training duration and intensity, combined with an increased emphasis on technique work and nutritional intervention. The objective of tapering the training regimen is to attain peak performance at the time of competition</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149</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Total energy expenditure (MET) sources</a:t>
            </a:r>
            <a:br>
              <a:rPr lang="en-US" dirty="0"/>
            </a:br>
            <a:endParaRPr lang="en-US" dirty="0"/>
          </a:p>
        </p:txBody>
      </p:sp>
      <p:sp>
        <p:nvSpPr>
          <p:cNvPr id="3" name="Content Placeholder 2"/>
          <p:cNvSpPr>
            <a:spLocks noGrp="1"/>
          </p:cNvSpPr>
          <p:nvPr>
            <p:ph idx="1"/>
          </p:nvPr>
        </p:nvSpPr>
        <p:spPr/>
        <p:txBody>
          <a:bodyPr/>
          <a:lstStyle/>
          <a:p>
            <a:r>
              <a:rPr lang="en-US" dirty="0"/>
              <a:t>A MET is defined as the oxygen consumed in ml/kg of body weight /min  (</a:t>
            </a:r>
            <a:r>
              <a:rPr lang="en-US" dirty="0" err="1"/>
              <a:t>mL</a:t>
            </a:r>
            <a:r>
              <a:rPr lang="en-US" dirty="0"/>
              <a:t>/kg )</a:t>
            </a:r>
          </a:p>
          <a:p>
            <a:pPr>
              <a:buNone/>
            </a:pPr>
            <a:endParaRPr lang="en-US" dirty="0"/>
          </a:p>
          <a:p>
            <a:r>
              <a:rPr lang="en-US" dirty="0"/>
              <a:t>1 MET= 3.5mL/kg/min</a:t>
            </a:r>
          </a:p>
          <a:p>
            <a:r>
              <a:rPr lang="en-US" dirty="0"/>
              <a:t> the average individual engaged in normal daily tasks expends 1800 to 3000 kcal /day </a:t>
            </a:r>
          </a:p>
          <a:p>
            <a:r>
              <a:rPr lang="en-US" dirty="0"/>
              <a:t>Athlete &gt; 10000 kcal/day </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Exercise Physiology</a:t>
            </a:r>
          </a:p>
        </p:txBody>
      </p:sp>
      <p:sp>
        <p:nvSpPr>
          <p:cNvPr id="6" name="Slide Number Placeholder 5"/>
          <p:cNvSpPr>
            <a:spLocks noGrp="1"/>
          </p:cNvSpPr>
          <p:nvPr>
            <p:ph type="sldNum" sz="quarter" idx="12"/>
          </p:nvPr>
        </p:nvSpPr>
        <p:spPr/>
        <p:txBody>
          <a:bodyPr/>
          <a:lstStyle/>
          <a:p>
            <a:fld id="{6EA521CE-A461-4D9F-AEA1-741E6DE7E80C}" type="slidenum">
              <a:rPr lang="en-US" smtClean="0"/>
              <a:pPr/>
              <a:t>15</a:t>
            </a:fld>
            <a:endParaRPr lang="en-US"/>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 Issues Related To Aerobic Training </a:t>
            </a:r>
            <a:endParaRPr lang="en-IN" dirty="0"/>
          </a:p>
        </p:txBody>
      </p:sp>
      <p:sp>
        <p:nvSpPr>
          <p:cNvPr id="3" name="Content Placeholder 2"/>
          <p:cNvSpPr>
            <a:spLocks noGrp="1"/>
          </p:cNvSpPr>
          <p:nvPr>
            <p:ph idx="1"/>
          </p:nvPr>
        </p:nvSpPr>
        <p:spPr/>
        <p:txBody>
          <a:bodyPr>
            <a:normAutofit lnSpcReduction="10000"/>
          </a:bodyPr>
          <a:lstStyle/>
          <a:p>
            <a:pPr algn="just"/>
            <a:r>
              <a:rPr lang="en-IN" dirty="0">
                <a:solidFill>
                  <a:schemeClr val="tx2">
                    <a:lumMod val="75000"/>
                  </a:schemeClr>
                </a:solidFill>
              </a:rPr>
              <a:t>Resistance training is an important </a:t>
            </a:r>
            <a:r>
              <a:rPr lang="en-IN" dirty="0"/>
              <a:t>but often overlooked factor in improving performance in aerobic endurance athletes. </a:t>
            </a:r>
          </a:p>
          <a:p>
            <a:pPr algn="just"/>
            <a:r>
              <a:rPr lang="en-IN" dirty="0"/>
              <a:t>Overall, research on the effects of resistance training on performance in trained aerobic endurance athletes is limited; however, there are some data to suggest that benefits can be derived from performing resistance training during aerobic endurance training</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150</a:t>
            </a:fld>
            <a:endParaRPr lang="en-US"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Anaerobic Training </a:t>
            </a:r>
            <a:endParaRPr lang="en-IN" dirty="0"/>
          </a:p>
        </p:txBody>
      </p:sp>
      <p:sp>
        <p:nvSpPr>
          <p:cNvPr id="3" name="Content Placeholder 2"/>
          <p:cNvSpPr>
            <a:spLocks noGrp="1"/>
          </p:cNvSpPr>
          <p:nvPr>
            <p:ph idx="1"/>
          </p:nvPr>
        </p:nvSpPr>
        <p:spPr/>
        <p:txBody>
          <a:bodyPr>
            <a:normAutofit lnSpcReduction="10000"/>
          </a:bodyPr>
          <a:lstStyle/>
          <a:p>
            <a:pPr algn="just"/>
            <a:r>
              <a:rPr lang="en-IN" dirty="0"/>
              <a:t>Resistance training</a:t>
            </a:r>
          </a:p>
          <a:p>
            <a:pPr algn="just"/>
            <a:r>
              <a:rPr lang="en-IN" dirty="0"/>
              <a:t>Plyometric training </a:t>
            </a:r>
          </a:p>
          <a:p>
            <a:pPr algn="just"/>
            <a:r>
              <a:rPr lang="en-IN" dirty="0"/>
              <a:t>Speed, agility, and speed-endurance development </a:t>
            </a:r>
          </a:p>
          <a:p>
            <a:pPr algn="just"/>
            <a:r>
              <a:rPr lang="en-IN" dirty="0"/>
              <a:t>There are three foundational principles that always apply: </a:t>
            </a:r>
            <a:r>
              <a:rPr lang="en-IN" dirty="0">
                <a:solidFill>
                  <a:srgbClr val="0070C0"/>
                </a:solidFill>
              </a:rPr>
              <a:t>Specificity, Overload, and Progression</a:t>
            </a:r>
            <a:r>
              <a:rPr lang="en-IN" dirty="0"/>
              <a:t>. A lack of attention to any of these principles often produces less than desirable training outcomes and sometimes injury.</a:t>
            </a:r>
          </a:p>
          <a:p>
            <a:pPr algn="just">
              <a:buNone/>
            </a:pPr>
            <a:endParaRPr lang="en-IN"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151</a:t>
            </a:fld>
            <a:endParaRPr lang="en-US"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Specificity </a:t>
            </a:r>
            <a:endParaRPr lang="en-IN"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4678363"/>
          </a:xfrm>
        </p:spPr>
        <p:txBody>
          <a:bodyPr>
            <a:noAutofit/>
          </a:bodyPr>
          <a:lstStyle/>
          <a:p>
            <a:pPr algn="just"/>
            <a:r>
              <a:rPr lang="en-IN" sz="2800" b="1" i="1" dirty="0">
                <a:latin typeface="+mj-lt"/>
                <a:cs typeface="Times New Roman" pitchFamily="18" charset="0"/>
              </a:rPr>
              <a:t>Specificity</a:t>
            </a:r>
            <a:r>
              <a:rPr lang="en-IN" sz="2800" i="1" dirty="0">
                <a:latin typeface="+mj-lt"/>
                <a:cs typeface="Times New Roman" pitchFamily="18" charset="0"/>
              </a:rPr>
              <a:t>: </a:t>
            </a:r>
            <a:r>
              <a:rPr lang="en-IN" sz="2800" dirty="0">
                <a:latin typeface="+mj-lt"/>
                <a:cs typeface="Times New Roman" pitchFamily="18" charset="0"/>
              </a:rPr>
              <a:t>The term, first  suggested by </a:t>
            </a:r>
            <a:r>
              <a:rPr lang="en-IN" sz="2800" dirty="0" err="1">
                <a:latin typeface="+mj-lt"/>
                <a:cs typeface="Times New Roman" pitchFamily="18" charset="0"/>
              </a:rPr>
              <a:t>DeLorme</a:t>
            </a:r>
            <a:r>
              <a:rPr lang="en-IN" sz="2800" dirty="0">
                <a:latin typeface="+mj-lt"/>
                <a:cs typeface="Times New Roman" pitchFamily="18" charset="0"/>
              </a:rPr>
              <a:t> in 1945  refers to the method whereby an athlete is trained in </a:t>
            </a:r>
            <a:r>
              <a:rPr lang="en-IN" sz="2800" dirty="0">
                <a:solidFill>
                  <a:schemeClr val="tx2">
                    <a:lumMod val="50000"/>
                  </a:schemeClr>
                </a:solidFill>
                <a:latin typeface="+mj-lt"/>
                <a:cs typeface="Times New Roman" pitchFamily="18" charset="0"/>
              </a:rPr>
              <a:t>a specific manner to produce a specific adaptation or training outcome</a:t>
            </a:r>
            <a:r>
              <a:rPr lang="en-IN" sz="2800" dirty="0">
                <a:latin typeface="+mj-lt"/>
                <a:cs typeface="Times New Roman" pitchFamily="18" charset="0"/>
              </a:rPr>
              <a:t>. </a:t>
            </a:r>
          </a:p>
          <a:p>
            <a:pPr algn="just"/>
            <a:r>
              <a:rPr lang="en-IN" sz="2800" dirty="0">
                <a:latin typeface="+mj-lt"/>
                <a:cs typeface="Times New Roman" pitchFamily="18" charset="0"/>
              </a:rPr>
              <a:t>For example, to design a resistance training program that is specific to strengthening the chest muscles, the strength and conditioning professional must give an athlete an exercise like the bench press that recruits the </a:t>
            </a:r>
            <a:r>
              <a:rPr lang="en-IN" sz="2800" dirty="0" err="1">
                <a:latin typeface="+mj-lt"/>
                <a:cs typeface="Times New Roman" pitchFamily="18" charset="0"/>
              </a:rPr>
              <a:t>pectoralis</a:t>
            </a:r>
            <a:r>
              <a:rPr lang="en-IN" sz="2800" dirty="0">
                <a:latin typeface="+mj-lt"/>
                <a:cs typeface="Times New Roman" pitchFamily="18" charset="0"/>
              </a:rPr>
              <a:t> major. </a:t>
            </a:r>
          </a:p>
          <a:p>
            <a:pPr algn="just"/>
            <a:r>
              <a:rPr lang="en-IN" sz="2800" dirty="0">
                <a:latin typeface="+mj-lt"/>
                <a:cs typeface="Times New Roman" pitchFamily="18" charset="0"/>
              </a:rPr>
              <a:t>(</a:t>
            </a:r>
            <a:r>
              <a:rPr lang="en-IN" sz="2800" i="1" dirty="0">
                <a:latin typeface="+mj-lt"/>
                <a:cs typeface="Times New Roman" pitchFamily="18" charset="0"/>
              </a:rPr>
              <a:t>SAID), which stands for </a:t>
            </a:r>
            <a:r>
              <a:rPr lang="en-IN" sz="2800" i="1" dirty="0">
                <a:solidFill>
                  <a:schemeClr val="tx2">
                    <a:lumMod val="75000"/>
                  </a:schemeClr>
                </a:solidFill>
                <a:latin typeface="+mj-lt"/>
                <a:cs typeface="Times New Roman" pitchFamily="18" charset="0"/>
              </a:rPr>
              <a:t>Specific Adaptation To Imposed Demands.</a:t>
            </a:r>
            <a:endParaRPr lang="en-IN" sz="2800" dirty="0">
              <a:solidFill>
                <a:schemeClr val="tx2">
                  <a:lumMod val="75000"/>
                </a:schemeClr>
              </a:solidFill>
              <a:latin typeface="+mj-lt"/>
              <a:cs typeface="Times New Roman" pitchFamily="18" charset="0"/>
            </a:endParaRP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152</a:t>
            </a:fld>
            <a:endParaRPr lang="en-US"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Specificity </a:t>
            </a:r>
            <a:endParaRPr lang="en-IN"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gn="just"/>
            <a:r>
              <a:rPr lang="en-IN" dirty="0"/>
              <a:t>The underlying principle is that </a:t>
            </a:r>
            <a:r>
              <a:rPr lang="en-IN" dirty="0">
                <a:solidFill>
                  <a:schemeClr val="tx2">
                    <a:lumMod val="75000"/>
                  </a:schemeClr>
                </a:solidFill>
              </a:rPr>
              <a:t>the type of demand placed on the body dictates the type of adaptation that will occur. </a:t>
            </a:r>
          </a:p>
          <a:p>
            <a:pPr algn="just"/>
            <a:r>
              <a:rPr lang="en-IN" dirty="0"/>
              <a:t>For instance, athletes training for power in high-speed movements (e.g., baseball pitch, tennis serve) should attempt to activate or recruit the same motor units required by their sport at the highest velocity possible</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153</a:t>
            </a:fld>
            <a:endParaRPr lang="en-US"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Specificity </a:t>
            </a:r>
            <a:endParaRPr lang="en-IN" dirty="0"/>
          </a:p>
        </p:txBody>
      </p:sp>
      <p:sp>
        <p:nvSpPr>
          <p:cNvPr id="3" name="Content Placeholder 2"/>
          <p:cNvSpPr>
            <a:spLocks noGrp="1"/>
          </p:cNvSpPr>
          <p:nvPr>
            <p:ph idx="1"/>
          </p:nvPr>
        </p:nvSpPr>
        <p:spPr/>
        <p:txBody>
          <a:bodyPr/>
          <a:lstStyle/>
          <a:p>
            <a:pPr algn="just"/>
            <a:r>
              <a:rPr lang="en-IN" dirty="0"/>
              <a:t>Specificity also relates to the athlete’s sport season. As an athlete progresses through the preseason, in-season, and postseason, all forms of training should gradually progress in an organized manner from generalized to sport specific</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154</a:t>
            </a:fld>
            <a:endParaRPr lang="en-US"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Overload</a:t>
            </a:r>
            <a:endParaRPr lang="en-IN"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gn="just"/>
            <a:r>
              <a:rPr lang="en-IN" i="1" dirty="0"/>
              <a:t>Overload refers to </a:t>
            </a:r>
            <a:r>
              <a:rPr lang="en-IN" i="1" dirty="0">
                <a:solidFill>
                  <a:schemeClr val="tx2">
                    <a:lumMod val="75000"/>
                  </a:schemeClr>
                </a:solidFill>
              </a:rPr>
              <a:t>assigning a workout or training </a:t>
            </a:r>
            <a:r>
              <a:rPr lang="en-IN" dirty="0">
                <a:solidFill>
                  <a:schemeClr val="tx2">
                    <a:lumMod val="75000"/>
                  </a:schemeClr>
                </a:solidFill>
              </a:rPr>
              <a:t>regime of greater intensity than the athlete is accustomed to</a:t>
            </a:r>
            <a:r>
              <a:rPr lang="en-IN" dirty="0"/>
              <a:t>. </a:t>
            </a:r>
          </a:p>
          <a:p>
            <a:pPr algn="just"/>
            <a:r>
              <a:rPr lang="en-IN" dirty="0"/>
              <a:t>Without the stimulus of overload, even an otherwise well-designed program greatly limits an athlete’s ability to make improvements.</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155</a:t>
            </a:fld>
            <a:endParaRPr lang="en-US"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Overload </a:t>
            </a:r>
            <a:endParaRPr lang="en-IN"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algn="just"/>
            <a:r>
              <a:rPr lang="en-IN" dirty="0"/>
              <a:t>Involves  increasing the loads assigned in the exercises. </a:t>
            </a:r>
          </a:p>
          <a:p>
            <a:pPr algn="just"/>
            <a:r>
              <a:rPr lang="en-IN" dirty="0"/>
              <a:t>Other more subtle changes include increasing the number of sessions per week (or per day in some instances), adding exercises or sets, emphasizing complex over simple exercises, decreasing the length of the rest periods between sets and exercises, or any combination of these or other changes.</a:t>
            </a:r>
          </a:p>
          <a:p>
            <a:pPr algn="just"/>
            <a:endParaRPr lang="en-IN"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156</a:t>
            </a:fld>
            <a:endParaRPr lang="en-US"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a:effectLst>
                  <a:outerShdw blurRad="38100" dist="38100" dir="2700000" algn="tl">
                    <a:srgbClr val="000000">
                      <a:alpha val="43137"/>
                    </a:srgbClr>
                  </a:outerShdw>
                </a:effectLst>
              </a:rPr>
              <a:t>Progression </a:t>
            </a:r>
            <a:endParaRPr lang="en-IN"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pPr algn="just"/>
            <a:r>
              <a:rPr lang="en-IN" dirty="0">
                <a:solidFill>
                  <a:schemeClr val="tx2">
                    <a:lumMod val="75000"/>
                  </a:schemeClr>
                </a:solidFill>
              </a:rPr>
              <a:t>If a training program is to continue producing higher levels of performance, the intensity of the training must become progressively greater</a:t>
            </a:r>
            <a:r>
              <a:rPr lang="en-IN" dirty="0"/>
              <a:t>. </a:t>
            </a:r>
            <a:r>
              <a:rPr lang="en-IN" i="1" dirty="0"/>
              <a:t>Progression, </a:t>
            </a:r>
            <a:r>
              <a:rPr lang="en-IN" dirty="0"/>
              <a:t>when applied properly, promotes long-term training benefits.</a:t>
            </a:r>
          </a:p>
          <a:p>
            <a:pPr algn="just"/>
            <a:r>
              <a:rPr lang="en-IN" dirty="0"/>
              <a:t>One can progressively increase training intensity by raising the </a:t>
            </a:r>
            <a:r>
              <a:rPr lang="en-IN" dirty="0">
                <a:solidFill>
                  <a:schemeClr val="tx2">
                    <a:lumMod val="75000"/>
                  </a:schemeClr>
                </a:solidFill>
              </a:rPr>
              <a:t>number of weekly training sessions</a:t>
            </a:r>
            <a:r>
              <a:rPr lang="en-IN" dirty="0"/>
              <a:t>, adding more drills or exercises to each session, </a:t>
            </a:r>
            <a:r>
              <a:rPr lang="en-IN" dirty="0">
                <a:solidFill>
                  <a:schemeClr val="tx2">
                    <a:lumMod val="75000"/>
                  </a:schemeClr>
                </a:solidFill>
              </a:rPr>
              <a:t>changing the type or difficulty of the drills </a:t>
            </a:r>
            <a:r>
              <a:rPr lang="en-IN" dirty="0"/>
              <a:t>or exercises, or increasing the training stimulus.</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157</a:t>
            </a:fld>
            <a:endParaRPr lang="en-US"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IN" dirty="0"/>
            </a:br>
            <a:r>
              <a:rPr lang="en-IN" dirty="0"/>
              <a:t>Resistance Training Program Design Variables</a:t>
            </a:r>
            <a:br>
              <a:rPr lang="en-IN" dirty="0"/>
            </a:br>
            <a:endParaRPr lang="en-IN" dirty="0"/>
          </a:p>
        </p:txBody>
      </p:sp>
      <p:sp>
        <p:nvSpPr>
          <p:cNvPr id="3" name="Content Placeholder 2"/>
          <p:cNvSpPr>
            <a:spLocks noGrp="1"/>
          </p:cNvSpPr>
          <p:nvPr>
            <p:ph idx="1"/>
          </p:nvPr>
        </p:nvSpPr>
        <p:spPr/>
        <p:txBody>
          <a:bodyPr>
            <a:normAutofit/>
          </a:bodyPr>
          <a:lstStyle/>
          <a:p>
            <a:pPr>
              <a:buNone/>
            </a:pPr>
            <a:r>
              <a:rPr lang="en-IN" b="1" dirty="0"/>
              <a:t>1. Needs analysis</a:t>
            </a:r>
          </a:p>
          <a:p>
            <a:pPr>
              <a:buNone/>
            </a:pPr>
            <a:r>
              <a:rPr lang="en-IN" b="1" dirty="0"/>
              <a:t>2. Exercise selection</a:t>
            </a:r>
          </a:p>
          <a:p>
            <a:pPr>
              <a:buNone/>
            </a:pPr>
            <a:r>
              <a:rPr lang="en-IN" b="1" dirty="0"/>
              <a:t>3. Training frequency</a:t>
            </a:r>
          </a:p>
          <a:p>
            <a:pPr>
              <a:buNone/>
            </a:pPr>
            <a:r>
              <a:rPr lang="en-IN" b="1" dirty="0"/>
              <a:t>4. Exercise order</a:t>
            </a:r>
          </a:p>
          <a:p>
            <a:pPr>
              <a:buNone/>
            </a:pPr>
            <a:r>
              <a:rPr lang="en-IN" b="1" dirty="0"/>
              <a:t>5. Training load and repetitions</a:t>
            </a:r>
          </a:p>
          <a:p>
            <a:pPr>
              <a:buNone/>
            </a:pPr>
            <a:r>
              <a:rPr lang="en-IN" b="1" dirty="0"/>
              <a:t>6. Volume</a:t>
            </a:r>
          </a:p>
          <a:p>
            <a:pPr>
              <a:buNone/>
            </a:pPr>
            <a:r>
              <a:rPr lang="en-IN" b="1" dirty="0"/>
              <a:t>7. Rest periods</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158</a:t>
            </a:fld>
            <a:endParaRPr lang="en-US"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IN" dirty="0"/>
            </a:br>
            <a:r>
              <a:rPr lang="en-IN" dirty="0"/>
              <a:t>Resistance Training Program Design Variables</a:t>
            </a:r>
            <a:br>
              <a:rPr lang="en-IN" dirty="0"/>
            </a:br>
            <a:endParaRPr lang="en-IN" dirty="0"/>
          </a:p>
        </p:txBody>
      </p:sp>
      <p:sp>
        <p:nvSpPr>
          <p:cNvPr id="3" name="Content Placeholder 2"/>
          <p:cNvSpPr>
            <a:spLocks noGrp="1"/>
          </p:cNvSpPr>
          <p:nvPr>
            <p:ph idx="1"/>
          </p:nvPr>
        </p:nvSpPr>
        <p:spPr/>
        <p:txBody>
          <a:bodyPr>
            <a:normAutofit lnSpcReduction="10000"/>
          </a:bodyPr>
          <a:lstStyle/>
          <a:p>
            <a:pPr algn="just">
              <a:buNone/>
            </a:pPr>
            <a:r>
              <a:rPr lang="en-IN" b="1" dirty="0">
                <a:effectLst>
                  <a:outerShdw blurRad="38100" dist="38100" dir="2700000" algn="tl">
                    <a:srgbClr val="000000">
                      <a:alpha val="43137"/>
                    </a:srgbClr>
                  </a:outerShdw>
                </a:effectLst>
              </a:rPr>
              <a:t>Needs Analysis:  </a:t>
            </a:r>
            <a:r>
              <a:rPr lang="en-IN" dirty="0">
                <a:solidFill>
                  <a:srgbClr val="0070C0"/>
                </a:solidFill>
              </a:rPr>
              <a:t>Evaluation of the requirements and characteristics of the sport </a:t>
            </a:r>
            <a:r>
              <a:rPr lang="en-IN" b="1" dirty="0">
                <a:effectLst>
                  <a:outerShdw blurRad="38100" dist="38100" dir="2700000" algn="tl">
                    <a:srgbClr val="000000">
                      <a:alpha val="43137"/>
                    </a:srgbClr>
                  </a:outerShdw>
                </a:effectLst>
              </a:rPr>
              <a:t>and</a:t>
            </a:r>
            <a:r>
              <a:rPr lang="en-IN" dirty="0">
                <a:solidFill>
                  <a:srgbClr val="0070C0"/>
                </a:solidFill>
              </a:rPr>
              <a:t> an Assessment of the athlete</a:t>
            </a:r>
            <a:r>
              <a:rPr lang="en-IN" dirty="0"/>
              <a:t>.</a:t>
            </a:r>
          </a:p>
          <a:p>
            <a:r>
              <a:rPr lang="en-IN" dirty="0"/>
              <a:t>Body and limb movement patterns and muscular involvement (</a:t>
            </a:r>
            <a:r>
              <a:rPr lang="en-IN" b="1" dirty="0"/>
              <a:t>movement analysis)</a:t>
            </a:r>
          </a:p>
          <a:p>
            <a:r>
              <a:rPr lang="en-IN" dirty="0"/>
              <a:t>Strength, power, hypertrophy, and muscular endurance priorities (</a:t>
            </a:r>
            <a:r>
              <a:rPr lang="en-IN" b="1" dirty="0"/>
              <a:t>physiological analysis)</a:t>
            </a:r>
          </a:p>
          <a:p>
            <a:r>
              <a:rPr lang="en-IN" dirty="0"/>
              <a:t>Common sites for joint and muscle injury and causative factors (</a:t>
            </a:r>
            <a:r>
              <a:rPr lang="en-IN" b="1" dirty="0"/>
              <a:t>injury analysis)</a:t>
            </a:r>
            <a:endParaRPr lang="en-IN"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159</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Total energy expenditure (MET) sources</a:t>
            </a:r>
            <a:br>
              <a:rPr lang="en-US" dirty="0"/>
            </a:br>
            <a:endParaRPr lang="en-US" dirty="0"/>
          </a:p>
        </p:txBody>
      </p:sp>
      <p:sp>
        <p:nvSpPr>
          <p:cNvPr id="3" name="Content Placeholder 2"/>
          <p:cNvSpPr>
            <a:spLocks noGrp="1"/>
          </p:cNvSpPr>
          <p:nvPr>
            <p:ph idx="1"/>
          </p:nvPr>
        </p:nvSpPr>
        <p:spPr/>
        <p:txBody>
          <a:bodyPr>
            <a:normAutofit lnSpcReduction="10000"/>
          </a:bodyPr>
          <a:lstStyle/>
          <a:p>
            <a:pPr>
              <a:buNone/>
            </a:pPr>
            <a:r>
              <a:rPr lang="en-US" dirty="0" err="1"/>
              <a:t>Workoutput</a:t>
            </a:r>
            <a:r>
              <a:rPr lang="en-US" dirty="0"/>
              <a:t>= force x distance </a:t>
            </a:r>
          </a:p>
          <a:p>
            <a:pPr>
              <a:buNone/>
            </a:pPr>
            <a:r>
              <a:rPr lang="en-US" dirty="0"/>
              <a:t>    unit= power or work /time</a:t>
            </a:r>
          </a:p>
          <a:p>
            <a:pPr>
              <a:buNone/>
            </a:pPr>
            <a:endParaRPr lang="en-US" dirty="0"/>
          </a:p>
          <a:p>
            <a:pPr>
              <a:buNone/>
            </a:pPr>
            <a:endParaRPr lang="en-US" dirty="0"/>
          </a:p>
          <a:p>
            <a:pPr>
              <a:buNone/>
            </a:pPr>
            <a:endParaRPr lang="en-US" dirty="0"/>
          </a:p>
          <a:p>
            <a:pPr>
              <a:buNone/>
            </a:pPr>
            <a:r>
              <a:rPr lang="en-US" dirty="0"/>
              <a:t>Efficiency = useful work output/energy expanded or work input x 100 </a:t>
            </a:r>
          </a:p>
          <a:p>
            <a:pPr>
              <a:buNone/>
            </a:pPr>
            <a:r>
              <a:rPr lang="en-US" dirty="0"/>
              <a:t> </a:t>
            </a:r>
          </a:p>
          <a:p>
            <a:pPr>
              <a:buNone/>
            </a:pPr>
            <a:endParaRPr lang="en-US"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Exercise Physiology</a:t>
            </a:r>
          </a:p>
        </p:txBody>
      </p:sp>
      <p:sp>
        <p:nvSpPr>
          <p:cNvPr id="6" name="Slide Number Placeholder 5"/>
          <p:cNvSpPr>
            <a:spLocks noGrp="1"/>
          </p:cNvSpPr>
          <p:nvPr>
            <p:ph type="sldNum" sz="quarter" idx="12"/>
          </p:nvPr>
        </p:nvSpPr>
        <p:spPr/>
        <p:txBody>
          <a:bodyPr/>
          <a:lstStyle/>
          <a:p>
            <a:fld id="{6EA521CE-A461-4D9F-AEA1-741E6DE7E80C}" type="slidenum">
              <a:rPr lang="en-US" smtClean="0"/>
              <a:pPr/>
              <a:t>16</a:t>
            </a:fld>
            <a:endParaRPr lang="en-US"/>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IN" dirty="0"/>
            </a:br>
            <a:r>
              <a:rPr lang="en-IN" dirty="0"/>
              <a:t>Resistance Training Program Design Variables</a:t>
            </a:r>
            <a:br>
              <a:rPr lang="en-IN" dirty="0"/>
            </a:br>
            <a:endParaRPr lang="en-IN" dirty="0"/>
          </a:p>
        </p:txBody>
      </p:sp>
      <p:sp>
        <p:nvSpPr>
          <p:cNvPr id="3" name="Content Placeholder 2"/>
          <p:cNvSpPr>
            <a:spLocks noGrp="1"/>
          </p:cNvSpPr>
          <p:nvPr>
            <p:ph idx="1"/>
          </p:nvPr>
        </p:nvSpPr>
        <p:spPr/>
        <p:txBody>
          <a:bodyPr/>
          <a:lstStyle/>
          <a:p>
            <a:pPr marL="514350" indent="-514350">
              <a:buNone/>
            </a:pPr>
            <a:r>
              <a:rPr lang="en-US" b="1" dirty="0">
                <a:effectLst>
                  <a:outerShdw blurRad="38100" dist="38100" dir="2700000" algn="tl">
                    <a:srgbClr val="000000">
                      <a:alpha val="43137"/>
                    </a:srgbClr>
                  </a:outerShdw>
                </a:effectLst>
              </a:rPr>
              <a:t>Needs analysis </a:t>
            </a:r>
          </a:p>
          <a:p>
            <a:pPr marL="514350" indent="-514350" algn="just">
              <a:buNone/>
            </a:pPr>
            <a:r>
              <a:rPr lang="en-IN" dirty="0">
                <a:solidFill>
                  <a:srgbClr val="0070C0"/>
                </a:solidFill>
              </a:rPr>
              <a:t>  Evaluation of the requirements and characteristics of the sport</a:t>
            </a:r>
            <a:endParaRPr lang="en-IN" b="1" dirty="0">
              <a:effectLst>
                <a:outerShdw blurRad="38100" dist="38100" dir="2700000" algn="tl">
                  <a:srgbClr val="000000">
                    <a:alpha val="43137"/>
                  </a:srgbClr>
                </a:outerShdw>
              </a:effectLst>
            </a:endParaRPr>
          </a:p>
          <a:p>
            <a:pPr algn="just">
              <a:buNone/>
            </a:pPr>
            <a:r>
              <a:rPr lang="en-IN" dirty="0"/>
              <a:t>    Other characteristics of a sport—such as cardiovascular endurance, speed, agility, and flexibility requirements—should also be evaluated</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160</a:t>
            </a:fld>
            <a:endParaRPr lang="en-US"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IN" dirty="0"/>
            </a:br>
            <a:r>
              <a:rPr lang="en-IN" dirty="0"/>
              <a:t>Resistance Training Program Design Variables</a:t>
            </a:r>
            <a:br>
              <a:rPr lang="en-IN" dirty="0"/>
            </a:br>
            <a:endParaRPr lang="en-IN" dirty="0"/>
          </a:p>
        </p:txBody>
      </p:sp>
      <p:sp>
        <p:nvSpPr>
          <p:cNvPr id="3" name="Content Placeholder 2"/>
          <p:cNvSpPr>
            <a:spLocks noGrp="1"/>
          </p:cNvSpPr>
          <p:nvPr>
            <p:ph idx="1"/>
          </p:nvPr>
        </p:nvSpPr>
        <p:spPr/>
        <p:txBody>
          <a:bodyPr>
            <a:normAutofit fontScale="92500" lnSpcReduction="20000"/>
          </a:bodyPr>
          <a:lstStyle/>
          <a:p>
            <a:pPr algn="just">
              <a:buNone/>
            </a:pPr>
            <a:r>
              <a:rPr lang="en-US" b="1" dirty="0"/>
              <a:t>Needs Analysis:</a:t>
            </a:r>
          </a:p>
          <a:p>
            <a:pPr algn="just">
              <a:buNone/>
            </a:pPr>
            <a:r>
              <a:rPr lang="en-US" dirty="0"/>
              <a:t>2</a:t>
            </a:r>
            <a:r>
              <a:rPr lang="en-IN" dirty="0"/>
              <a:t>. Assessment of the Athlete:</a:t>
            </a:r>
          </a:p>
          <a:p>
            <a:pPr algn="just"/>
            <a:r>
              <a:rPr lang="en-US" dirty="0"/>
              <a:t> </a:t>
            </a:r>
            <a:r>
              <a:rPr lang="en-IN" dirty="0"/>
              <a:t>The second task is to </a:t>
            </a:r>
            <a:r>
              <a:rPr lang="en-IN" b="1" dirty="0"/>
              <a:t>profile the athlete’s needs </a:t>
            </a:r>
            <a:r>
              <a:rPr lang="en-IN" dirty="0"/>
              <a:t>and</a:t>
            </a:r>
            <a:r>
              <a:rPr lang="en-IN" b="1" dirty="0"/>
              <a:t> goals</a:t>
            </a:r>
            <a:r>
              <a:rPr lang="en-IN" dirty="0"/>
              <a:t> by evaluating training (and injury) status, conducting a variety of tests (e.g., maximum strength testing), evaluating the results, and determining the primary goal of training. </a:t>
            </a:r>
          </a:p>
          <a:p>
            <a:pPr algn="just"/>
            <a:r>
              <a:rPr lang="en-IN" dirty="0"/>
              <a:t>The more individualized the assessment process, the more specific the resistance training program for each athlete can be.</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161</a:t>
            </a:fld>
            <a:endParaRPr lang="en-US"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IN" dirty="0"/>
            </a:br>
            <a:r>
              <a:rPr lang="en-IN" dirty="0"/>
              <a:t>Resistance Training Program Design Variables</a:t>
            </a:r>
            <a:br>
              <a:rPr lang="en-IN" dirty="0"/>
            </a:br>
            <a:endParaRPr lang="en-IN" dirty="0"/>
          </a:p>
        </p:txBody>
      </p:sp>
      <p:sp>
        <p:nvSpPr>
          <p:cNvPr id="3" name="Content Placeholder 2"/>
          <p:cNvSpPr>
            <a:spLocks noGrp="1"/>
          </p:cNvSpPr>
          <p:nvPr>
            <p:ph idx="1"/>
          </p:nvPr>
        </p:nvSpPr>
        <p:spPr/>
        <p:txBody>
          <a:bodyPr>
            <a:normAutofit fontScale="92500" lnSpcReduction="20000"/>
          </a:bodyPr>
          <a:lstStyle/>
          <a:p>
            <a:pPr algn="just"/>
            <a:r>
              <a:rPr lang="en-IN" b="1" dirty="0"/>
              <a:t>Training Status- </a:t>
            </a:r>
          </a:p>
          <a:p>
            <a:pPr algn="just">
              <a:buNone/>
            </a:pPr>
            <a:r>
              <a:rPr lang="en-IN" b="1" dirty="0"/>
              <a:t>    -</a:t>
            </a:r>
            <a:r>
              <a:rPr lang="en-IN" dirty="0"/>
              <a:t>Type of training program,</a:t>
            </a:r>
          </a:p>
          <a:p>
            <a:pPr algn="just">
              <a:buNone/>
            </a:pPr>
            <a:r>
              <a:rPr lang="en-IN" dirty="0"/>
              <a:t>    - Length of recent regular participation in       previous training program(s)</a:t>
            </a:r>
          </a:p>
          <a:p>
            <a:pPr algn="just">
              <a:buNone/>
            </a:pPr>
            <a:r>
              <a:rPr lang="en-US" dirty="0"/>
              <a:t>    -</a:t>
            </a:r>
            <a:r>
              <a:rPr lang="en-IN" dirty="0"/>
              <a:t>Level of intensity involved in previous training  program(s),</a:t>
            </a:r>
          </a:p>
          <a:p>
            <a:pPr algn="just"/>
            <a:r>
              <a:rPr lang="en-IN" dirty="0"/>
              <a:t>Degree of </a:t>
            </a:r>
            <a:r>
              <a:rPr lang="en-IN" b="1" dirty="0"/>
              <a:t>exercise technique experience (i.e., </a:t>
            </a:r>
            <a:r>
              <a:rPr lang="en-IN" dirty="0"/>
              <a:t>the knowledge and skill to perform resistance training exercises properly)</a:t>
            </a:r>
          </a:p>
          <a:p>
            <a:pPr algn="just">
              <a:buNone/>
            </a:pPr>
            <a:r>
              <a:rPr lang="en-US" b="1" dirty="0"/>
              <a:t>     </a:t>
            </a:r>
            <a:endParaRPr lang="en-IN" b="1" dirty="0"/>
          </a:p>
          <a:p>
            <a:pPr algn="just">
              <a:buNone/>
            </a:pPr>
            <a:endParaRPr lang="en-IN"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162</a:t>
            </a:fld>
            <a:endParaRPr lang="en-US"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IN" dirty="0"/>
            </a:br>
            <a:r>
              <a:rPr lang="en-IN" dirty="0"/>
              <a:t>Resistance Training Program Design Variables</a:t>
            </a:r>
            <a:br>
              <a:rPr lang="en-IN" dirty="0"/>
            </a:br>
            <a:endParaRPr lang="en-IN" dirty="0"/>
          </a:p>
        </p:txBody>
      </p:sp>
      <p:sp>
        <p:nvSpPr>
          <p:cNvPr id="3" name="Content Placeholder 2"/>
          <p:cNvSpPr>
            <a:spLocks noGrp="1"/>
          </p:cNvSpPr>
          <p:nvPr>
            <p:ph idx="1"/>
          </p:nvPr>
        </p:nvSpPr>
        <p:spPr/>
        <p:txBody>
          <a:bodyPr/>
          <a:lstStyle/>
          <a:p>
            <a:pPr algn="just">
              <a:buNone/>
            </a:pPr>
            <a:r>
              <a:rPr lang="en-US" b="1" dirty="0"/>
              <a:t>Physical testing and Evaluation:</a:t>
            </a:r>
            <a:endParaRPr lang="en-IN" dirty="0"/>
          </a:p>
          <a:p>
            <a:pPr algn="just"/>
            <a:r>
              <a:rPr lang="en-IN" dirty="0"/>
              <a:t>Conducting assessments of the athlete’s strength, flexibility, power, speed, muscular endurance, body composition, cardiovascular endurance, and so on.</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163</a:t>
            </a:fld>
            <a:endParaRPr lang="en-US"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Resistance Training </a:t>
            </a:r>
          </a:p>
        </p:txBody>
      </p:sp>
      <p:sp>
        <p:nvSpPr>
          <p:cNvPr id="3" name="Content Placeholder 2"/>
          <p:cNvSpPr>
            <a:spLocks noGrp="1"/>
          </p:cNvSpPr>
          <p:nvPr>
            <p:ph idx="1"/>
          </p:nvPr>
        </p:nvSpPr>
        <p:spPr/>
        <p:txBody>
          <a:bodyPr/>
          <a:lstStyle/>
          <a:p>
            <a:endParaRPr lang="en-IN"/>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164</a:t>
            </a:fld>
            <a:endParaRPr lang="en-US" dirty="0"/>
          </a:p>
        </p:txBody>
      </p:sp>
      <p:pic>
        <p:nvPicPr>
          <p:cNvPr id="1026" name="Picture 2"/>
          <p:cNvPicPr>
            <a:picLocks noChangeAspect="1" noChangeArrowheads="1"/>
          </p:cNvPicPr>
          <p:nvPr/>
        </p:nvPicPr>
        <p:blipFill>
          <a:blip r:embed="rId2"/>
          <a:srcRect/>
          <a:stretch>
            <a:fillRect/>
          </a:stretch>
        </p:blipFill>
        <p:spPr bwMode="auto">
          <a:xfrm>
            <a:off x="9144" y="1612392"/>
            <a:ext cx="9157843" cy="4267200"/>
          </a:xfrm>
          <a:prstGeom prst="rect">
            <a:avLst/>
          </a:prstGeom>
          <a:noFill/>
          <a:ln w="9525">
            <a:noFill/>
            <a:miter lim="800000"/>
            <a:headEnd/>
            <a:tailEnd/>
          </a:ln>
          <a:effectLst/>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165</a:t>
            </a:fld>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228600" y="1828800"/>
            <a:ext cx="8458200" cy="4114800"/>
          </a:xfrm>
          <a:prstGeom prst="rect">
            <a:avLst/>
          </a:prstGeom>
          <a:noFill/>
          <a:ln w="9525">
            <a:noFill/>
            <a:miter lim="800000"/>
            <a:headEnd/>
            <a:tailEnd/>
          </a:ln>
          <a:effectLst/>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Exercise Selection</a:t>
            </a:r>
            <a:endParaRPr lang="en-IN" dirty="0"/>
          </a:p>
        </p:txBody>
      </p:sp>
      <p:sp>
        <p:nvSpPr>
          <p:cNvPr id="3" name="Content Placeholder 2"/>
          <p:cNvSpPr>
            <a:spLocks noGrp="1"/>
          </p:cNvSpPr>
          <p:nvPr>
            <p:ph idx="1"/>
          </p:nvPr>
        </p:nvSpPr>
        <p:spPr/>
        <p:txBody>
          <a:bodyPr>
            <a:normAutofit lnSpcReduction="10000"/>
          </a:bodyPr>
          <a:lstStyle/>
          <a:p>
            <a:pPr algn="just">
              <a:buNone/>
            </a:pPr>
            <a:r>
              <a:rPr lang="en-US" dirty="0"/>
              <a:t>Exercise types -</a:t>
            </a:r>
            <a:r>
              <a:rPr lang="en-IN" dirty="0"/>
              <a:t>Most involve primary muscle groups or body areas and fall into categories based on their relative importance to the athlete’s sport</a:t>
            </a:r>
          </a:p>
          <a:p>
            <a:pPr algn="just">
              <a:buNone/>
            </a:pPr>
            <a:r>
              <a:rPr lang="en-IN" b="1" dirty="0"/>
              <a:t>Core and Assistance Exercises</a:t>
            </a:r>
            <a:endParaRPr lang="en-IN" dirty="0"/>
          </a:p>
          <a:p>
            <a:pPr algn="just">
              <a:lnSpc>
                <a:spcPct val="110000"/>
              </a:lnSpc>
            </a:pPr>
            <a:r>
              <a:rPr lang="en-IN" dirty="0"/>
              <a:t>Exercises can be classified as either core or assistance based on the size of the muscle areas involved and their level of contribution to a </a:t>
            </a:r>
            <a:r>
              <a:rPr lang="en-IN" dirty="0" err="1"/>
              <a:t>particularsport</a:t>
            </a:r>
            <a:r>
              <a:rPr lang="en-IN" dirty="0"/>
              <a:t> movement.</a:t>
            </a:r>
          </a:p>
          <a:p>
            <a:pPr algn="just"/>
            <a:endParaRPr lang="en-IN"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166</a:t>
            </a:fld>
            <a:endParaRPr lang="en-US"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Exercise Selection</a:t>
            </a:r>
            <a:endParaRPr lang="en-IN" dirty="0"/>
          </a:p>
        </p:txBody>
      </p:sp>
      <p:sp>
        <p:nvSpPr>
          <p:cNvPr id="3" name="Content Placeholder 2"/>
          <p:cNvSpPr>
            <a:spLocks noGrp="1"/>
          </p:cNvSpPr>
          <p:nvPr>
            <p:ph idx="1"/>
          </p:nvPr>
        </p:nvSpPr>
        <p:spPr/>
        <p:txBody>
          <a:bodyPr>
            <a:normAutofit/>
          </a:bodyPr>
          <a:lstStyle/>
          <a:p>
            <a:pPr algn="just"/>
            <a:r>
              <a:rPr lang="en-IN" b="1" dirty="0"/>
              <a:t>Core exercises recruit one </a:t>
            </a:r>
            <a:r>
              <a:rPr lang="en-IN" dirty="0"/>
              <a:t>or more large muscle areas (i.e., chest, shoulder, back, hip, or thigh), involve two or more primary joints (</a:t>
            </a:r>
            <a:r>
              <a:rPr lang="en-IN" b="1" dirty="0"/>
              <a:t>multi joint exercises), and receive priority </a:t>
            </a:r>
            <a:r>
              <a:rPr lang="en-IN" dirty="0"/>
              <a:t>when one is selecting exercises because of their direct application to the sport.</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167</a:t>
            </a:fld>
            <a:endParaRPr lang="en-US"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Exercise Selection</a:t>
            </a:r>
            <a:endParaRPr lang="en-IN" dirty="0"/>
          </a:p>
        </p:txBody>
      </p:sp>
      <p:sp>
        <p:nvSpPr>
          <p:cNvPr id="3" name="Content Placeholder 2"/>
          <p:cNvSpPr>
            <a:spLocks noGrp="1"/>
          </p:cNvSpPr>
          <p:nvPr>
            <p:ph idx="1"/>
          </p:nvPr>
        </p:nvSpPr>
        <p:spPr/>
        <p:txBody>
          <a:bodyPr>
            <a:normAutofit fontScale="92500" lnSpcReduction="20000"/>
          </a:bodyPr>
          <a:lstStyle/>
          <a:p>
            <a:pPr algn="just"/>
            <a:r>
              <a:rPr lang="en-IN" b="1" dirty="0"/>
              <a:t>Assistance exercises </a:t>
            </a:r>
            <a:r>
              <a:rPr lang="en-IN" dirty="0"/>
              <a:t>usually recruit smaller muscle areas (i.e., upper arm, abdominals, calf, neck, forearm, lower back, or anterior lower leg), involve only one primary joint (</a:t>
            </a:r>
            <a:r>
              <a:rPr lang="en-IN" b="1" dirty="0"/>
              <a:t>single-joint exercises), and are considered </a:t>
            </a:r>
            <a:r>
              <a:rPr lang="en-IN" dirty="0"/>
              <a:t>less important to improving sport performance. </a:t>
            </a:r>
          </a:p>
          <a:p>
            <a:pPr algn="just"/>
            <a:r>
              <a:rPr lang="en-IN" dirty="0"/>
              <a:t>Generally, all the joints at the shoulder—the </a:t>
            </a:r>
            <a:r>
              <a:rPr lang="en-IN" dirty="0" err="1"/>
              <a:t>glenohumeral</a:t>
            </a:r>
            <a:r>
              <a:rPr lang="en-IN" dirty="0"/>
              <a:t> and shoulder girdle articulations—are considered one primary joint when resistance training exercises are categorized as core or assistance.</a:t>
            </a:r>
          </a:p>
          <a:p>
            <a:pPr algn="just"/>
            <a:endParaRPr lang="en-US" dirty="0"/>
          </a:p>
          <a:p>
            <a:pPr algn="just"/>
            <a:endParaRPr lang="en-IN"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168</a:t>
            </a:fld>
            <a:endParaRPr lang="en-US"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Exercise Selection</a:t>
            </a:r>
            <a:endParaRPr lang="en-IN" dirty="0"/>
          </a:p>
        </p:txBody>
      </p:sp>
      <p:sp>
        <p:nvSpPr>
          <p:cNvPr id="3" name="Content Placeholder 2"/>
          <p:cNvSpPr>
            <a:spLocks noGrp="1"/>
          </p:cNvSpPr>
          <p:nvPr>
            <p:ph idx="1"/>
          </p:nvPr>
        </p:nvSpPr>
        <p:spPr/>
        <p:txBody>
          <a:bodyPr/>
          <a:lstStyle/>
          <a:p>
            <a:r>
              <a:rPr lang="en-IN" dirty="0"/>
              <a:t>A common application of assistance exercises is for injury prevention and rehabilitation, as these exercises often isolate a specific muscle or muscle group.</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169</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Acute and chronic adaption to exercise </a:t>
            </a:r>
          </a:p>
        </p:txBody>
      </p:sp>
      <p:sp>
        <p:nvSpPr>
          <p:cNvPr id="3" name="Content Placeholder 2"/>
          <p:cNvSpPr>
            <a:spLocks noGrp="1"/>
          </p:cNvSpPr>
          <p:nvPr>
            <p:ph idx="1"/>
          </p:nvPr>
        </p:nvSpPr>
        <p:spPr/>
        <p:txBody>
          <a:bodyPr/>
          <a:lstStyle/>
          <a:p>
            <a:r>
              <a:rPr lang="en-US" dirty="0"/>
              <a:t>Acute physiological response to exercise </a:t>
            </a:r>
          </a:p>
          <a:p>
            <a:r>
              <a:rPr lang="en-US" dirty="0"/>
              <a:t>Chronic Physiological adaption to exercise </a:t>
            </a:r>
          </a:p>
          <a:p>
            <a:pPr marL="0" indent="0">
              <a:buNone/>
            </a:pPr>
            <a:endParaRPr lang="en-US"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Exercise Physiology</a:t>
            </a:r>
          </a:p>
        </p:txBody>
      </p:sp>
      <p:sp>
        <p:nvSpPr>
          <p:cNvPr id="6" name="Slide Number Placeholder 5"/>
          <p:cNvSpPr>
            <a:spLocks noGrp="1"/>
          </p:cNvSpPr>
          <p:nvPr>
            <p:ph type="sldNum" sz="quarter" idx="12"/>
          </p:nvPr>
        </p:nvSpPr>
        <p:spPr/>
        <p:txBody>
          <a:bodyPr/>
          <a:lstStyle/>
          <a:p>
            <a:fld id="{6EA521CE-A461-4D9F-AEA1-741E6DE7E80C}" type="slidenum">
              <a:rPr lang="en-US" smtClean="0"/>
              <a:pPr/>
              <a:t>17</a:t>
            </a:fld>
            <a:endParaRPr lang="en-US"/>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Exercise Selection</a:t>
            </a:r>
            <a:endParaRPr lang="en-IN" dirty="0"/>
          </a:p>
        </p:txBody>
      </p:sp>
      <p:sp>
        <p:nvSpPr>
          <p:cNvPr id="3" name="Content Placeholder 2"/>
          <p:cNvSpPr>
            <a:spLocks noGrp="1"/>
          </p:cNvSpPr>
          <p:nvPr>
            <p:ph idx="1"/>
          </p:nvPr>
        </p:nvSpPr>
        <p:spPr/>
        <p:txBody>
          <a:bodyPr>
            <a:normAutofit fontScale="92500"/>
          </a:bodyPr>
          <a:lstStyle/>
          <a:p>
            <a:pPr algn="just"/>
            <a:r>
              <a:rPr lang="en-IN" b="1" dirty="0"/>
              <a:t>Structural and Power Exercises-</a:t>
            </a:r>
            <a:r>
              <a:rPr lang="en-IN" dirty="0"/>
              <a:t>A core exercise that emphasizes loading the spine directly (e.g., back squat) or indirectly (e.g., power clean) can be further described as a </a:t>
            </a:r>
            <a:r>
              <a:rPr lang="en-IN" b="1" dirty="0"/>
              <a:t>structural exercise.</a:t>
            </a:r>
          </a:p>
          <a:p>
            <a:pPr algn="just"/>
            <a:r>
              <a:rPr lang="en-IN" dirty="0"/>
              <a:t>More specifically, a structural exercise involves muscular stabilization of posture during performance of the lifting movement (e.g., maintaining a rigid torso and a flat back during the back squat).</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170</a:t>
            </a:fld>
            <a:endParaRPr lang="en-US"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Exercise Selection</a:t>
            </a:r>
            <a:endParaRPr lang="en-IN" dirty="0"/>
          </a:p>
        </p:txBody>
      </p:sp>
      <p:sp>
        <p:nvSpPr>
          <p:cNvPr id="3" name="Content Placeholder 2"/>
          <p:cNvSpPr>
            <a:spLocks noGrp="1"/>
          </p:cNvSpPr>
          <p:nvPr>
            <p:ph idx="1"/>
          </p:nvPr>
        </p:nvSpPr>
        <p:spPr/>
        <p:txBody>
          <a:bodyPr>
            <a:normAutofit fontScale="92500"/>
          </a:bodyPr>
          <a:lstStyle/>
          <a:p>
            <a:pPr algn="just"/>
            <a:r>
              <a:rPr lang="en-IN" dirty="0"/>
              <a:t>A structural exercise that is performed very quickly or explosively is considered a </a:t>
            </a:r>
            <a:r>
              <a:rPr lang="en-IN" b="1" dirty="0"/>
              <a:t>power exercise </a:t>
            </a:r>
            <a:r>
              <a:rPr lang="en-IN" dirty="0"/>
              <a:t>Typically, power exercises are assigned to athletes when they are appropriate for the athlete’s sport-specific training priorities</a:t>
            </a:r>
          </a:p>
          <a:p>
            <a:pPr algn="just"/>
            <a:r>
              <a:rPr lang="en-IN" b="1" dirty="0"/>
              <a:t>Movement Analysis of the Sport-</a:t>
            </a:r>
            <a:r>
              <a:rPr lang="en-IN" dirty="0"/>
              <a:t>This is the </a:t>
            </a:r>
            <a:r>
              <a:rPr lang="en-IN" b="1" dirty="0"/>
              <a:t>specificity </a:t>
            </a:r>
            <a:r>
              <a:rPr lang="en-IN" dirty="0"/>
              <a:t>concept, also called the </a:t>
            </a:r>
            <a:r>
              <a:rPr lang="en-IN" b="1" dirty="0"/>
              <a:t>specific adaptation to imposed demands (SAID) principle.</a:t>
            </a:r>
            <a:endParaRPr lang="en-IN"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171</a:t>
            </a:fld>
            <a:endParaRPr lang="en-US"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172</a:t>
            </a:fld>
            <a:endParaRPr lang="en-US" dirty="0"/>
          </a:p>
        </p:txBody>
      </p:sp>
      <p:pic>
        <p:nvPicPr>
          <p:cNvPr id="7" name="Picture 6"/>
          <p:cNvPicPr>
            <a:picLocks noChangeAspect="1"/>
          </p:cNvPicPr>
          <p:nvPr/>
        </p:nvPicPr>
        <p:blipFill>
          <a:blip r:embed="rId2"/>
          <a:stretch>
            <a:fillRect/>
          </a:stretch>
        </p:blipFill>
        <p:spPr>
          <a:xfrm>
            <a:off x="209550" y="1319212"/>
            <a:ext cx="8724900" cy="4219575"/>
          </a:xfrm>
          <a:prstGeom prst="rect">
            <a:avLst/>
          </a:prstGeom>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371600"/>
            <a:ext cx="8229600" cy="4754563"/>
          </a:xfrm>
        </p:spPr>
        <p:txBody>
          <a:bodyPr>
            <a:normAutofit fontScale="85000" lnSpcReduction="20000"/>
          </a:bodyPr>
          <a:lstStyle/>
          <a:p>
            <a:pPr algn="just"/>
            <a:r>
              <a:rPr lang="en-IN" b="1" dirty="0"/>
              <a:t>Muscle Balance </a:t>
            </a:r>
            <a:r>
              <a:rPr lang="en-IN" dirty="0"/>
              <a:t>Exercises selected for the specific demands of the sport should maintain a balance of muscular strength across joints and between opposing muscle groups (e.g., biceps </a:t>
            </a:r>
            <a:r>
              <a:rPr lang="en-IN" dirty="0" err="1"/>
              <a:t>brachii</a:t>
            </a:r>
            <a:r>
              <a:rPr lang="en-IN" dirty="0"/>
              <a:t> and triceps </a:t>
            </a:r>
            <a:r>
              <a:rPr lang="en-IN" dirty="0" err="1"/>
              <a:t>brachii</a:t>
            </a:r>
            <a:r>
              <a:rPr lang="en-IN" dirty="0"/>
              <a:t>). </a:t>
            </a:r>
          </a:p>
          <a:p>
            <a:pPr algn="just"/>
            <a:r>
              <a:rPr lang="en-IN" dirty="0"/>
              <a:t>Avoid designing a resistance training program that increases the risk of injury due to a disparity between the strength of the </a:t>
            </a:r>
            <a:r>
              <a:rPr lang="en-IN" b="1" dirty="0"/>
              <a:t>agonist, the muscle or </a:t>
            </a:r>
            <a:r>
              <a:rPr lang="en-IN" dirty="0"/>
              <a:t>muscle group actively causing the movement (</a:t>
            </a:r>
            <a:r>
              <a:rPr lang="en-IN" dirty="0" err="1"/>
              <a:t>e.g.,the</a:t>
            </a:r>
            <a:r>
              <a:rPr lang="en-IN" dirty="0"/>
              <a:t> quadriceps in the leg [knee] extension exercise), and the </a:t>
            </a:r>
            <a:r>
              <a:rPr lang="en-IN" b="1" dirty="0"/>
              <a:t>antagonist, the sometimes passive (i.e., not </a:t>
            </a:r>
            <a:r>
              <a:rPr lang="en-IN" dirty="0"/>
              <a:t>concentrically involved) muscle or muscle group located on the opposite side of the limb (e.g., the hamstrings in the leg [knee] extension exercise).</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173</a:t>
            </a:fld>
            <a:endParaRPr lang="en-US"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n-IN" dirty="0"/>
              <a:t>Training Frequency</a:t>
            </a:r>
          </a:p>
        </p:txBody>
      </p:sp>
      <p:sp>
        <p:nvSpPr>
          <p:cNvPr id="3" name="Content Placeholder 2"/>
          <p:cNvSpPr>
            <a:spLocks noGrp="1"/>
          </p:cNvSpPr>
          <p:nvPr>
            <p:ph idx="1"/>
          </p:nvPr>
        </p:nvSpPr>
        <p:spPr/>
        <p:txBody>
          <a:bodyPr/>
          <a:lstStyle/>
          <a:p>
            <a:r>
              <a:rPr lang="en-IN" dirty="0"/>
              <a:t>common time period is one week.</a:t>
            </a:r>
          </a:p>
          <a:p>
            <a:endParaRPr lang="en-IN"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174</a:t>
            </a:fld>
            <a:endParaRPr lang="en-US" dirty="0"/>
          </a:p>
        </p:txBody>
      </p:sp>
      <p:pic>
        <p:nvPicPr>
          <p:cNvPr id="2051" name="Picture 3"/>
          <p:cNvPicPr>
            <a:picLocks noChangeAspect="1" noChangeArrowheads="1"/>
          </p:cNvPicPr>
          <p:nvPr/>
        </p:nvPicPr>
        <p:blipFill>
          <a:blip r:embed="rId2"/>
          <a:srcRect/>
          <a:stretch>
            <a:fillRect/>
          </a:stretch>
        </p:blipFill>
        <p:spPr bwMode="auto">
          <a:xfrm>
            <a:off x="977348" y="2333624"/>
            <a:ext cx="5880652" cy="3457575"/>
          </a:xfrm>
          <a:prstGeom prst="rect">
            <a:avLst/>
          </a:prstGeom>
          <a:noFill/>
          <a:ln w="9525">
            <a:noFill/>
            <a:miter lim="800000"/>
            <a:headEnd/>
            <a:tailEnd/>
          </a:ln>
          <a:effectLst/>
        </p:spPr>
      </p:pic>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Step 4: Exercise Order</a:t>
            </a:r>
          </a:p>
        </p:txBody>
      </p:sp>
      <p:sp>
        <p:nvSpPr>
          <p:cNvPr id="3" name="Content Placeholder 2"/>
          <p:cNvSpPr>
            <a:spLocks noGrp="1"/>
          </p:cNvSpPr>
          <p:nvPr>
            <p:ph idx="1"/>
          </p:nvPr>
        </p:nvSpPr>
        <p:spPr/>
        <p:txBody>
          <a:bodyPr/>
          <a:lstStyle/>
          <a:p>
            <a:pPr algn="just"/>
            <a:r>
              <a:rPr lang="en-IN" dirty="0"/>
              <a:t>Usually exercises are arranged so that an athlete’s maximal force capabilities are available (from a sufficient rest or recovery period) to complete a set with proper exercise technique</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175</a:t>
            </a:fld>
            <a:endParaRPr lang="en-US"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Step 5: Training Load</a:t>
            </a:r>
            <a:br>
              <a:rPr lang="en-IN" dirty="0"/>
            </a:br>
            <a:r>
              <a:rPr lang="en-IN" dirty="0"/>
              <a:t>and Repetitions</a:t>
            </a:r>
            <a:br>
              <a:rPr lang="en-IN" dirty="0"/>
            </a:br>
            <a:endParaRPr lang="en-IN" dirty="0"/>
          </a:p>
        </p:txBody>
      </p:sp>
      <p:sp>
        <p:nvSpPr>
          <p:cNvPr id="3" name="Content Placeholder 2"/>
          <p:cNvSpPr>
            <a:spLocks noGrp="1"/>
          </p:cNvSpPr>
          <p:nvPr>
            <p:ph idx="1"/>
          </p:nvPr>
        </p:nvSpPr>
        <p:spPr/>
        <p:txBody>
          <a:bodyPr>
            <a:normAutofit fontScale="85000" lnSpcReduction="20000"/>
          </a:bodyPr>
          <a:lstStyle/>
          <a:p>
            <a:pPr algn="just"/>
            <a:r>
              <a:rPr lang="en-IN" b="1" dirty="0"/>
              <a:t>Load is most simply referred to as the amount of </a:t>
            </a:r>
            <a:r>
              <a:rPr lang="en-IN" dirty="0"/>
              <a:t>weight assigned to an exercise set and is often characterized as the most critical aspect of a resistance training program.</a:t>
            </a:r>
          </a:p>
          <a:p>
            <a:pPr algn="just"/>
            <a:r>
              <a:rPr lang="en-IN" b="1" dirty="0"/>
              <a:t>Relationship Between Load and Repetitions </a:t>
            </a:r>
            <a:r>
              <a:rPr lang="en-IN" dirty="0"/>
              <a:t>The number of times an exercise can be performed (</a:t>
            </a:r>
            <a:r>
              <a:rPr lang="en-IN" b="1" dirty="0"/>
              <a:t>repetitions) is inversely related to the load lifted; </a:t>
            </a:r>
            <a:r>
              <a:rPr lang="en-IN" dirty="0"/>
              <a:t>the heavier the load, the lower the number of repetitions that can be performed. Therefore, focusing on one training goal automatically implies the use of a certain load and repetition regime (e.g., training for muscular strength involves lifting heavy loads for few repetitions).</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176</a:t>
            </a:fld>
            <a:endParaRPr lang="en-US"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1RM and Multiple-RM Testing Options</a:t>
            </a:r>
            <a:endParaRPr lang="en-IN" dirty="0"/>
          </a:p>
        </p:txBody>
      </p:sp>
      <p:sp>
        <p:nvSpPr>
          <p:cNvPr id="3" name="Content Placeholder 2"/>
          <p:cNvSpPr>
            <a:spLocks noGrp="1"/>
          </p:cNvSpPr>
          <p:nvPr>
            <p:ph idx="1"/>
          </p:nvPr>
        </p:nvSpPr>
        <p:spPr/>
        <p:txBody>
          <a:bodyPr/>
          <a:lstStyle/>
          <a:p>
            <a:pPr algn="just">
              <a:buNone/>
            </a:pPr>
            <a:r>
              <a:rPr lang="en-IN" dirty="0"/>
              <a:t>1.Actual 1RM (directly tested),</a:t>
            </a:r>
          </a:p>
          <a:p>
            <a:pPr algn="just">
              <a:buNone/>
            </a:pPr>
            <a:r>
              <a:rPr lang="en-IN" dirty="0"/>
              <a:t>2.Estimated 1RM from a multiple-RM test (e.g., a 10RM), or</a:t>
            </a:r>
          </a:p>
          <a:p>
            <a:pPr algn="just">
              <a:buNone/>
            </a:pPr>
            <a:r>
              <a:rPr lang="en-IN" dirty="0"/>
              <a:t>3.Multiple RM based on the number of repetitions planned for that exercise (the “goal” repetitions; e.g., five repetitions per set).</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177</a:t>
            </a:fld>
            <a:endParaRPr lang="en-US"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Step 6: Volume</a:t>
            </a:r>
            <a:br>
              <a:rPr lang="en-IN" dirty="0"/>
            </a:br>
            <a:endParaRPr lang="en-IN" dirty="0"/>
          </a:p>
        </p:txBody>
      </p:sp>
      <p:sp>
        <p:nvSpPr>
          <p:cNvPr id="3" name="Content Placeholder 2"/>
          <p:cNvSpPr>
            <a:spLocks noGrp="1"/>
          </p:cNvSpPr>
          <p:nvPr>
            <p:ph idx="1"/>
          </p:nvPr>
        </p:nvSpPr>
        <p:spPr/>
        <p:txBody>
          <a:bodyPr>
            <a:normAutofit/>
          </a:bodyPr>
          <a:lstStyle/>
          <a:p>
            <a:r>
              <a:rPr lang="en-IN" b="1" dirty="0"/>
              <a:t>Volume relates to the total amount of weight lifted </a:t>
            </a:r>
            <a:r>
              <a:rPr lang="en-IN" dirty="0"/>
              <a:t>in a training session and a </a:t>
            </a:r>
            <a:r>
              <a:rPr lang="en-IN" b="1" dirty="0"/>
              <a:t>set is a </a:t>
            </a:r>
            <a:r>
              <a:rPr lang="en-IN" dirty="0"/>
              <a:t>group of repetitions sequentially performed before the athlete stops to rest Repetition-volume is the total number of repetitions performed during a workout session.</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178</a:t>
            </a:fld>
            <a:endParaRPr lang="en-US"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179</a:t>
            </a:fld>
            <a:endParaRPr lang="en-US" dirty="0"/>
          </a:p>
        </p:txBody>
      </p:sp>
      <p:pic>
        <p:nvPicPr>
          <p:cNvPr id="3074" name="Picture 2"/>
          <p:cNvPicPr>
            <a:picLocks noChangeAspect="1" noChangeArrowheads="1"/>
          </p:cNvPicPr>
          <p:nvPr/>
        </p:nvPicPr>
        <p:blipFill>
          <a:blip r:embed="rId2"/>
          <a:srcRect/>
          <a:stretch>
            <a:fillRect/>
          </a:stretch>
        </p:blipFill>
        <p:spPr bwMode="auto">
          <a:xfrm>
            <a:off x="1524000" y="4304"/>
            <a:ext cx="6477000" cy="6291881"/>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a:sym typeface="Symbol"/>
              </a:rPr>
              <a:t> in  energy requirement during exercise require change in circulatory adjustments  to meet  need of Oxygen  and nutrients to remove the end product of metabolism such as CO</a:t>
            </a:r>
            <a:r>
              <a:rPr lang="en-US" sz="2400" dirty="0">
                <a:sym typeface="Symbol"/>
              </a:rPr>
              <a:t>2 </a:t>
            </a:r>
            <a:r>
              <a:rPr lang="en-US" dirty="0">
                <a:sym typeface="Symbol"/>
              </a:rPr>
              <a:t> , lactic acid and to dissipate heat.</a:t>
            </a:r>
          </a:p>
          <a:p>
            <a:pPr algn="just">
              <a:buNone/>
            </a:pPr>
            <a:endParaRPr lang="en-US" dirty="0">
              <a:sym typeface="Symbol"/>
            </a:endParaRPr>
          </a:p>
          <a:p>
            <a:pPr algn="just"/>
            <a:r>
              <a:rPr lang="en-US" dirty="0">
                <a:sym typeface="Symbol"/>
              </a:rPr>
              <a:t>By coordinated activity of all the systems neuromuscular, respiratory, cardiovascular, metabolic, hormonal.</a:t>
            </a:r>
            <a:endParaRPr lang="en-US"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Exercise Physiology</a:t>
            </a:r>
          </a:p>
        </p:txBody>
      </p:sp>
      <p:sp>
        <p:nvSpPr>
          <p:cNvPr id="6" name="Slide Number Placeholder 5"/>
          <p:cNvSpPr>
            <a:spLocks noGrp="1"/>
          </p:cNvSpPr>
          <p:nvPr>
            <p:ph type="sldNum" sz="quarter" idx="12"/>
          </p:nvPr>
        </p:nvSpPr>
        <p:spPr/>
        <p:txBody>
          <a:bodyPr/>
          <a:lstStyle/>
          <a:p>
            <a:fld id="{6EA521CE-A461-4D9F-AEA1-741E6DE7E80C}" type="slidenum">
              <a:rPr lang="en-US" smtClean="0"/>
              <a:pPr/>
              <a:t>18</a:t>
            </a:fld>
            <a:endParaRPr lang="en-US"/>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Plyometric</a:t>
            </a:r>
            <a:r>
              <a:rPr lang="en-US" b="1" dirty="0"/>
              <a:t> Training </a:t>
            </a:r>
            <a:endParaRPr lang="en-IN" b="1" dirty="0"/>
          </a:p>
        </p:txBody>
      </p:sp>
      <p:sp>
        <p:nvSpPr>
          <p:cNvPr id="3" name="Content Placeholder 2"/>
          <p:cNvSpPr>
            <a:spLocks noGrp="1"/>
          </p:cNvSpPr>
          <p:nvPr>
            <p:ph idx="1"/>
          </p:nvPr>
        </p:nvSpPr>
        <p:spPr/>
        <p:txBody>
          <a:bodyPr/>
          <a:lstStyle/>
          <a:p>
            <a:pPr algn="just"/>
            <a:r>
              <a:rPr lang="en-IN" b="1" dirty="0" err="1"/>
              <a:t>Plyometric</a:t>
            </a:r>
            <a:r>
              <a:rPr lang="en-IN" b="1" dirty="0"/>
              <a:t> exercise refers to those activities that </a:t>
            </a:r>
            <a:r>
              <a:rPr lang="en-IN" dirty="0"/>
              <a:t>enable a muscle to reach maximal force in the shortest possible time. “</a:t>
            </a:r>
            <a:r>
              <a:rPr lang="en-IN" dirty="0" err="1"/>
              <a:t>Plyometric</a:t>
            </a:r>
            <a:r>
              <a:rPr lang="en-IN" dirty="0"/>
              <a:t>” is a combination of Greek words that literally means to increase measurement ( </a:t>
            </a:r>
            <a:r>
              <a:rPr lang="en-IN" i="1" dirty="0" err="1"/>
              <a:t>plio</a:t>
            </a:r>
            <a:r>
              <a:rPr lang="en-IN" i="1" dirty="0"/>
              <a:t> = more; metric = measure.</a:t>
            </a:r>
            <a:endParaRPr lang="en-IN"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180</a:t>
            </a:fld>
            <a:endParaRPr lang="en-US"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Plyometric</a:t>
            </a:r>
            <a:r>
              <a:rPr lang="en-US" b="1" dirty="0"/>
              <a:t> Training </a:t>
            </a:r>
            <a:endParaRPr lang="en-IN" dirty="0"/>
          </a:p>
        </p:txBody>
      </p:sp>
      <p:sp>
        <p:nvSpPr>
          <p:cNvPr id="3" name="Content Placeholder 2"/>
          <p:cNvSpPr>
            <a:spLocks noGrp="1"/>
          </p:cNvSpPr>
          <p:nvPr>
            <p:ph idx="1"/>
          </p:nvPr>
        </p:nvSpPr>
        <p:spPr/>
        <p:txBody>
          <a:bodyPr/>
          <a:lstStyle/>
          <a:p>
            <a:pPr algn="just"/>
            <a:r>
              <a:rPr lang="en-IN" dirty="0"/>
              <a:t>Practically defined, </a:t>
            </a:r>
            <a:r>
              <a:rPr lang="en-IN" dirty="0" err="1"/>
              <a:t>plyometric</a:t>
            </a:r>
            <a:r>
              <a:rPr lang="en-IN" dirty="0"/>
              <a:t> exercise is a quick, powerful movement using a </a:t>
            </a:r>
            <a:r>
              <a:rPr lang="en-IN" dirty="0" err="1"/>
              <a:t>prestretch</a:t>
            </a:r>
            <a:r>
              <a:rPr lang="en-IN" dirty="0"/>
              <a:t>, or countermovement, that involves the </a:t>
            </a:r>
            <a:r>
              <a:rPr lang="en-IN" b="1" dirty="0"/>
              <a:t>stretch-</a:t>
            </a:r>
            <a:r>
              <a:rPr lang="en-IN" b="1" dirty="0" err="1"/>
              <a:t>shorteningcycle</a:t>
            </a:r>
            <a:r>
              <a:rPr lang="en-IN" b="1" dirty="0"/>
              <a:t> </a:t>
            </a:r>
            <a:r>
              <a:rPr lang="en-IN" dirty="0"/>
              <a:t>(</a:t>
            </a:r>
            <a:r>
              <a:rPr lang="en-IN" b="1" dirty="0"/>
              <a:t>SSC).</a:t>
            </a:r>
            <a:endParaRPr lang="en-IN"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181</a:t>
            </a:fld>
            <a:endParaRPr lang="en-US"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Plyometric</a:t>
            </a:r>
            <a:r>
              <a:rPr lang="en-US" b="1" dirty="0"/>
              <a:t> Training </a:t>
            </a:r>
            <a:endParaRPr lang="en-IN" dirty="0"/>
          </a:p>
        </p:txBody>
      </p:sp>
      <p:sp>
        <p:nvSpPr>
          <p:cNvPr id="3" name="Content Placeholder 2"/>
          <p:cNvSpPr>
            <a:spLocks noGrp="1"/>
          </p:cNvSpPr>
          <p:nvPr>
            <p:ph idx="1"/>
          </p:nvPr>
        </p:nvSpPr>
        <p:spPr/>
        <p:txBody>
          <a:bodyPr>
            <a:normAutofit fontScale="92500" lnSpcReduction="10000"/>
          </a:bodyPr>
          <a:lstStyle/>
          <a:p>
            <a:pPr algn="just"/>
            <a:r>
              <a:rPr lang="en-IN" dirty="0"/>
              <a:t>The purpose of </a:t>
            </a:r>
            <a:r>
              <a:rPr lang="en-IN" dirty="0" err="1"/>
              <a:t>plyometric</a:t>
            </a:r>
            <a:r>
              <a:rPr lang="en-IN" dirty="0"/>
              <a:t> exercise is to increase the power of subsequent movements by using both the natural elastic components of muscle and tendon and the stretch reflex. To effectively use </a:t>
            </a:r>
            <a:r>
              <a:rPr lang="en-IN" dirty="0" err="1"/>
              <a:t>plyometrics</a:t>
            </a:r>
            <a:r>
              <a:rPr lang="en-IN" dirty="0"/>
              <a:t> as part of a training program, it is important to understand: (1) the mechanics and physiology of </a:t>
            </a:r>
            <a:r>
              <a:rPr lang="en-IN" dirty="0" err="1"/>
              <a:t>plyometric</a:t>
            </a:r>
            <a:r>
              <a:rPr lang="en-IN" dirty="0"/>
              <a:t> exercise, (2) principles of </a:t>
            </a:r>
            <a:r>
              <a:rPr lang="en-IN" dirty="0" err="1"/>
              <a:t>plyometric</a:t>
            </a:r>
            <a:r>
              <a:rPr lang="en-IN" dirty="0"/>
              <a:t> program design, and (3) methods of safely and effectively performing specific </a:t>
            </a:r>
            <a:r>
              <a:rPr lang="en-IN" dirty="0" err="1"/>
              <a:t>plyometric</a:t>
            </a:r>
            <a:r>
              <a:rPr lang="en-IN" dirty="0"/>
              <a:t> exercises.</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182</a:t>
            </a:fld>
            <a:endParaRPr lang="en-US"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 name="Content Placeholder 6"/>
          <p:cNvPicPr>
            <a:picLocks noGrp="1" noChangeAspect="1"/>
          </p:cNvPicPr>
          <p:nvPr>
            <p:ph idx="1"/>
          </p:nvPr>
        </p:nvPicPr>
        <p:blipFill>
          <a:blip r:embed="rId2"/>
          <a:stretch>
            <a:fillRect/>
          </a:stretch>
        </p:blipFill>
        <p:spPr>
          <a:xfrm>
            <a:off x="457200" y="1600200"/>
            <a:ext cx="8229600" cy="4353744"/>
          </a:xfrm>
          <a:prstGeom prst="rect">
            <a:avLst/>
          </a:prstGeom>
        </p:spPr>
      </p:pic>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183</a:t>
            </a:fld>
            <a:endParaRPr lang="en-US" dirty="0"/>
          </a:p>
        </p:txBody>
      </p:sp>
    </p:spTree>
    <p:extLst>
      <p:ext uri="{BB962C8B-B14F-4D97-AF65-F5344CB8AC3E}">
        <p14:creationId xmlns:p14="http://schemas.microsoft.com/office/powerpoint/2010/main" val="222585566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184</a:t>
            </a:fld>
            <a:endParaRPr lang="en-US" dirty="0"/>
          </a:p>
        </p:txBody>
      </p:sp>
      <p:pic>
        <p:nvPicPr>
          <p:cNvPr id="7" name="Picture 6"/>
          <p:cNvPicPr>
            <a:picLocks noChangeAspect="1"/>
          </p:cNvPicPr>
          <p:nvPr/>
        </p:nvPicPr>
        <p:blipFill>
          <a:blip r:embed="rId2"/>
          <a:stretch>
            <a:fillRect/>
          </a:stretch>
        </p:blipFill>
        <p:spPr>
          <a:xfrm>
            <a:off x="228600" y="838200"/>
            <a:ext cx="8772525" cy="51530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Acute Physiological response to exercise </a:t>
            </a:r>
            <a:br>
              <a:rPr lang="en-US" dirty="0"/>
            </a:br>
            <a:endParaRPr lang="en-US" dirty="0"/>
          </a:p>
        </p:txBody>
      </p:sp>
      <p:sp>
        <p:nvSpPr>
          <p:cNvPr id="3" name="Content Placeholder 2"/>
          <p:cNvSpPr>
            <a:spLocks noGrp="1"/>
          </p:cNvSpPr>
          <p:nvPr>
            <p:ph idx="1"/>
          </p:nvPr>
        </p:nvSpPr>
        <p:spPr/>
        <p:txBody>
          <a:bodyPr>
            <a:normAutofit fontScale="92500"/>
          </a:bodyPr>
          <a:lstStyle/>
          <a:p>
            <a:r>
              <a:rPr lang="en-US" dirty="0"/>
              <a:t>How body responds to single bout of exercise E.g. Running on treadmill </a:t>
            </a:r>
          </a:p>
          <a:p>
            <a:r>
              <a:rPr lang="en-US" dirty="0"/>
              <a:t>Heart activity ( Heart rate and electrocardiogram)</a:t>
            </a:r>
          </a:p>
          <a:p>
            <a:r>
              <a:rPr lang="en-US" dirty="0"/>
              <a:t>Respiration rate</a:t>
            </a:r>
          </a:p>
          <a:p>
            <a:r>
              <a:rPr lang="en-US" dirty="0"/>
              <a:t>Ventilation </a:t>
            </a:r>
          </a:p>
          <a:p>
            <a:r>
              <a:rPr lang="en-US" dirty="0"/>
              <a:t>Oxygen consumption </a:t>
            </a:r>
          </a:p>
          <a:p>
            <a:r>
              <a:rPr lang="en-US" dirty="0"/>
              <a:t>Skin and deep body temperature</a:t>
            </a:r>
          </a:p>
          <a:p>
            <a:r>
              <a:rPr lang="en-US" dirty="0"/>
              <a:t>Muscle activity(</a:t>
            </a:r>
            <a:r>
              <a:rPr lang="en-US" dirty="0" err="1"/>
              <a:t>Electromyogram</a:t>
            </a:r>
            <a:r>
              <a:rPr lang="en-US" dirty="0"/>
              <a:t>)</a:t>
            </a:r>
          </a:p>
          <a:p>
            <a:endParaRPr lang="en-US"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Exercise Physiology</a:t>
            </a:r>
          </a:p>
        </p:txBody>
      </p:sp>
      <p:sp>
        <p:nvSpPr>
          <p:cNvPr id="6" name="Slide Number Placeholder 5"/>
          <p:cNvSpPr>
            <a:spLocks noGrp="1"/>
          </p:cNvSpPr>
          <p:nvPr>
            <p:ph type="sldNum" sz="quarter" idx="12"/>
          </p:nvPr>
        </p:nvSpPr>
        <p:spPr/>
        <p:txBody>
          <a:bodyPr/>
          <a:lstStyle/>
          <a:p>
            <a:fld id="{6EA521CE-A461-4D9F-AEA1-741E6DE7E80C}"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t>
            </a:r>
          </a:p>
        </p:txBody>
      </p:sp>
      <p:sp>
        <p:nvSpPr>
          <p:cNvPr id="3" name="Content Placeholder 2"/>
          <p:cNvSpPr>
            <a:spLocks noGrp="1"/>
          </p:cNvSpPr>
          <p:nvPr>
            <p:ph idx="1"/>
          </p:nvPr>
        </p:nvSpPr>
        <p:spPr/>
        <p:txBody>
          <a:bodyPr/>
          <a:lstStyle/>
          <a:p>
            <a:r>
              <a:rPr lang="en-US" dirty="0"/>
              <a:t>Nutrition (Bioenergetics)</a:t>
            </a:r>
          </a:p>
          <a:p>
            <a:r>
              <a:rPr lang="en-US" dirty="0"/>
              <a:t>Total energy expenditure (MET) sources</a:t>
            </a:r>
          </a:p>
          <a:p>
            <a:r>
              <a:rPr lang="en-US" dirty="0"/>
              <a:t>Acute and chronic  adaptation to exercise </a:t>
            </a:r>
          </a:p>
          <a:p>
            <a:r>
              <a:rPr lang="en-US" dirty="0"/>
              <a:t>Complication of bed rest/ immobilization  &amp; prevention. </a:t>
            </a:r>
          </a:p>
          <a:p>
            <a:r>
              <a:rPr lang="en-US" dirty="0"/>
              <a:t>Aerobic and Anaerobic training </a:t>
            </a:r>
          </a:p>
          <a:p>
            <a:r>
              <a:rPr lang="en-US" dirty="0"/>
              <a:t>Principles of exercise prescription</a:t>
            </a:r>
          </a:p>
          <a:p>
            <a:endParaRPr lang="en-US" dirty="0"/>
          </a:p>
        </p:txBody>
      </p:sp>
      <p:sp>
        <p:nvSpPr>
          <p:cNvPr id="4" name="Date Placeholder 3"/>
          <p:cNvSpPr>
            <a:spLocks noGrp="1"/>
          </p:cNvSpPr>
          <p:nvPr>
            <p:ph type="dt" sz="half" idx="10"/>
          </p:nvPr>
        </p:nvSpPr>
        <p:spPr/>
        <p:txBody>
          <a:bodyPr/>
          <a:lstStyle/>
          <a:p>
            <a:fld id="{5A6D4D6C-3A73-440D-A415-FAB20A09B8BE}" type="datetime1">
              <a:rPr lang="en-US" smtClean="0"/>
              <a:pPr/>
              <a:t>6/18/2024</a:t>
            </a:fld>
            <a:endParaRPr lang="en-US" dirty="0"/>
          </a:p>
        </p:txBody>
      </p:sp>
      <p:sp>
        <p:nvSpPr>
          <p:cNvPr id="5" name="Slide Number Placeholder 4"/>
          <p:cNvSpPr>
            <a:spLocks noGrp="1"/>
          </p:cNvSpPr>
          <p:nvPr>
            <p:ph type="sldNum" sz="quarter" idx="12"/>
          </p:nvPr>
        </p:nvSpPr>
        <p:spPr/>
        <p:txBody>
          <a:bodyPr/>
          <a:lstStyle/>
          <a:p>
            <a:fld id="{6EA521CE-A461-4D9F-AEA1-741E6DE7E80C}" type="slidenum">
              <a:rPr lang="en-US" smtClean="0"/>
              <a:pPr/>
              <a:t>2</a:t>
            </a:fld>
            <a:endParaRPr lang="en-US" dirty="0"/>
          </a:p>
        </p:txBody>
      </p:sp>
      <p:sp>
        <p:nvSpPr>
          <p:cNvPr id="6" name="Footer Placeholder 5"/>
          <p:cNvSpPr>
            <a:spLocks noGrp="1"/>
          </p:cNvSpPr>
          <p:nvPr>
            <p:ph type="ftr" sz="quarter" idx="11"/>
          </p:nvPr>
        </p:nvSpPr>
        <p:spPr/>
        <p:txBody>
          <a:bodyPr/>
          <a:lstStyle/>
          <a:p>
            <a:r>
              <a:rPr lang="en-US" dirty="0"/>
              <a:t>Exercise Physiology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Acute physiological response to exercise </a:t>
            </a:r>
            <a:br>
              <a:rPr lang="en-US" dirty="0"/>
            </a:br>
            <a:endParaRPr lang="en-US" dirty="0"/>
          </a:p>
        </p:txBody>
      </p:sp>
      <p:sp>
        <p:nvSpPr>
          <p:cNvPr id="3" name="Content Placeholder 2"/>
          <p:cNvSpPr>
            <a:spLocks noGrp="1"/>
          </p:cNvSpPr>
          <p:nvPr>
            <p:ph idx="1"/>
          </p:nvPr>
        </p:nvSpPr>
        <p:spPr>
          <a:xfrm>
            <a:off x="457200" y="1219200"/>
            <a:ext cx="8229600" cy="4906963"/>
          </a:xfrm>
        </p:spPr>
        <p:txBody>
          <a:bodyPr/>
          <a:lstStyle/>
          <a:p>
            <a:pPr algn="just">
              <a:buNone/>
            </a:pPr>
            <a:r>
              <a:rPr lang="en-US" b="1" dirty="0">
                <a:effectLst>
                  <a:outerShdw blurRad="38100" dist="38100" dir="2700000" algn="tl">
                    <a:srgbClr val="000000">
                      <a:alpha val="43137"/>
                    </a:srgbClr>
                  </a:outerShdw>
                </a:effectLst>
              </a:rPr>
              <a:t>Cardiovascular response </a:t>
            </a:r>
          </a:p>
          <a:p>
            <a:pPr algn="just"/>
            <a:r>
              <a:rPr lang="en-US" dirty="0">
                <a:effectLst>
                  <a:outerShdw blurRad="38100" dist="38100" dir="2700000" algn="tl">
                    <a:srgbClr val="000000">
                      <a:alpha val="43137"/>
                    </a:srgbClr>
                  </a:outerShdw>
                </a:effectLst>
              </a:rPr>
              <a:t>Exercise </a:t>
            </a:r>
            <a:r>
              <a:rPr lang="en-US" dirty="0" err="1">
                <a:effectLst>
                  <a:outerShdw blurRad="38100" dist="38100" dir="2700000" algn="tl">
                    <a:srgbClr val="000000">
                      <a:alpha val="43137"/>
                    </a:srgbClr>
                  </a:outerShdw>
                </a:effectLst>
              </a:rPr>
              <a:t>Pressor</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Respone</a:t>
            </a:r>
            <a:r>
              <a:rPr lang="en-US" dirty="0">
                <a:effectLst>
                  <a:outerShdw blurRad="38100" dist="38100" dir="2700000" algn="tl">
                    <a:srgbClr val="000000">
                      <a:alpha val="43137"/>
                    </a:srgbClr>
                  </a:outerShdw>
                </a:effectLst>
              </a:rPr>
              <a:t> - </a:t>
            </a:r>
            <a:r>
              <a:rPr lang="en-US" dirty="0"/>
              <a:t>Stimulation of small </a:t>
            </a:r>
            <a:r>
              <a:rPr lang="en-US" dirty="0" err="1"/>
              <a:t>myelinated</a:t>
            </a:r>
            <a:r>
              <a:rPr lang="en-US" dirty="0"/>
              <a:t> and </a:t>
            </a:r>
            <a:r>
              <a:rPr lang="en-US" dirty="0" err="1"/>
              <a:t>unmylineated</a:t>
            </a:r>
            <a:r>
              <a:rPr lang="en-US" dirty="0"/>
              <a:t> fibers in skeletal muscles involve SNS.</a:t>
            </a:r>
          </a:p>
          <a:p>
            <a:pPr algn="just"/>
            <a:r>
              <a:rPr lang="en-US" dirty="0"/>
              <a:t>SNS -Generalized peripheral vasoconstriction in non exercising muscles, Increased myocardial contractility, Heart rate, increased SBP. </a:t>
            </a:r>
            <a:r>
              <a:rPr lang="en-US" dirty="0">
                <a:sym typeface="Symbol"/>
              </a:rPr>
              <a:t> redistribution of the cardiac output.</a:t>
            </a:r>
          </a:p>
          <a:p>
            <a:pPr algn="just"/>
            <a:r>
              <a:rPr lang="en-US" dirty="0">
                <a:sym typeface="Symbol"/>
              </a:rPr>
              <a:t>Muscle mass and intensity of exercise.</a:t>
            </a:r>
            <a:r>
              <a:rPr lang="en-US" dirty="0"/>
              <a:t> </a:t>
            </a:r>
          </a:p>
          <a:p>
            <a:pPr algn="just">
              <a:buNone/>
            </a:pPr>
            <a:endParaRPr lang="en-US" dirty="0"/>
          </a:p>
          <a:p>
            <a:pPr algn="just">
              <a:buNone/>
            </a:pPr>
            <a:endParaRPr lang="en-US"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Exercise Physiology</a:t>
            </a:r>
          </a:p>
        </p:txBody>
      </p:sp>
      <p:sp>
        <p:nvSpPr>
          <p:cNvPr id="6" name="Slide Number Placeholder 5"/>
          <p:cNvSpPr>
            <a:spLocks noGrp="1"/>
          </p:cNvSpPr>
          <p:nvPr>
            <p:ph type="sldNum" sz="quarter" idx="12"/>
          </p:nvPr>
        </p:nvSpPr>
        <p:spPr/>
        <p:txBody>
          <a:bodyPr/>
          <a:lstStyle/>
          <a:p>
            <a:fld id="{6EA521CE-A461-4D9F-AEA1-741E6DE7E80C}"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Acute Physiological response to exercise </a:t>
            </a:r>
            <a:br>
              <a:rPr lang="en-US" dirty="0"/>
            </a:br>
            <a:endParaRPr lang="en-US" dirty="0"/>
          </a:p>
        </p:txBody>
      </p:sp>
      <p:sp>
        <p:nvSpPr>
          <p:cNvPr id="3" name="Content Placeholder 2"/>
          <p:cNvSpPr>
            <a:spLocks noGrp="1"/>
          </p:cNvSpPr>
          <p:nvPr>
            <p:ph idx="1"/>
          </p:nvPr>
        </p:nvSpPr>
        <p:spPr/>
        <p:txBody>
          <a:bodyPr/>
          <a:lstStyle/>
          <a:p>
            <a:r>
              <a:rPr lang="en-US" b="1" dirty="0"/>
              <a:t>Cardiac effects-</a:t>
            </a:r>
          </a:p>
          <a:p>
            <a:pPr marL="514350" indent="-514350">
              <a:buFont typeface="+mj-lt"/>
              <a:buAutoNum type="arabicPeriod"/>
            </a:pPr>
            <a:r>
              <a:rPr lang="en-US" b="1" dirty="0"/>
              <a:t>  </a:t>
            </a:r>
            <a:r>
              <a:rPr lang="en-US" dirty="0"/>
              <a:t>Frequency of SA node depolarization increases as does the heart rate.</a:t>
            </a:r>
          </a:p>
          <a:p>
            <a:pPr marL="514350" indent="-514350">
              <a:buFont typeface="+mj-lt"/>
              <a:buAutoNum type="arabicPeriod"/>
            </a:pPr>
            <a:r>
              <a:rPr lang="en-US" dirty="0">
                <a:sym typeface="Symbol"/>
              </a:rPr>
              <a:t> in </a:t>
            </a:r>
            <a:r>
              <a:rPr lang="en-US" dirty="0" err="1">
                <a:sym typeface="Symbol"/>
              </a:rPr>
              <a:t>vagal</a:t>
            </a:r>
            <a:r>
              <a:rPr lang="en-US" dirty="0">
                <a:sym typeface="Symbol"/>
              </a:rPr>
              <a:t> stimuli as well as an increase in SNS stimulation</a:t>
            </a:r>
          </a:p>
          <a:p>
            <a:pPr marL="514350" indent="-514350">
              <a:buFont typeface="+mj-lt"/>
              <a:buAutoNum type="arabicPeriod"/>
            </a:pPr>
            <a:r>
              <a:rPr lang="en-US" dirty="0">
                <a:sym typeface="Symbol"/>
              </a:rPr>
              <a:t>Increase in force development of the cardiac fibers </a:t>
            </a:r>
            <a:endParaRPr lang="en-US" dirty="0"/>
          </a:p>
          <a:p>
            <a:pPr>
              <a:buNone/>
            </a:pPr>
            <a:endParaRPr lang="en-US"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Exercise Physiology</a:t>
            </a:r>
          </a:p>
        </p:txBody>
      </p:sp>
      <p:sp>
        <p:nvSpPr>
          <p:cNvPr id="6" name="Slide Number Placeholder 5"/>
          <p:cNvSpPr>
            <a:spLocks noGrp="1"/>
          </p:cNvSpPr>
          <p:nvPr>
            <p:ph type="sldNum" sz="quarter" idx="12"/>
          </p:nvPr>
        </p:nvSpPr>
        <p:spPr/>
        <p:txBody>
          <a:bodyPr/>
          <a:lstStyle/>
          <a:p>
            <a:fld id="{6EA521CE-A461-4D9F-AEA1-741E6DE7E80C}"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br>
              <a:rPr lang="en-US" dirty="0"/>
            </a:br>
            <a:r>
              <a:rPr lang="en-US" dirty="0"/>
              <a:t>Acute physiological response to exercise </a:t>
            </a:r>
            <a:br>
              <a:rPr lang="en-US" dirty="0"/>
            </a:br>
            <a:endParaRPr lang="en-US" dirty="0"/>
          </a:p>
        </p:txBody>
      </p:sp>
      <p:sp>
        <p:nvSpPr>
          <p:cNvPr id="3" name="Content Placeholder 2"/>
          <p:cNvSpPr>
            <a:spLocks noGrp="1"/>
          </p:cNvSpPr>
          <p:nvPr>
            <p:ph idx="1"/>
          </p:nvPr>
        </p:nvSpPr>
        <p:spPr>
          <a:xfrm>
            <a:off x="457200" y="914400"/>
            <a:ext cx="8229600" cy="5486400"/>
          </a:xfrm>
        </p:spPr>
        <p:txBody>
          <a:bodyPr>
            <a:normAutofit/>
          </a:bodyPr>
          <a:lstStyle/>
          <a:p>
            <a:pPr>
              <a:buNone/>
            </a:pPr>
            <a:r>
              <a:rPr lang="en-US" sz="2800" b="1" dirty="0"/>
              <a:t>Peripheral effects-</a:t>
            </a:r>
          </a:p>
          <a:p>
            <a:pPr>
              <a:buNone/>
            </a:pPr>
            <a:r>
              <a:rPr lang="en-US" sz="2800" dirty="0">
                <a:effectLst>
                  <a:outerShdw blurRad="38100" dist="38100" dir="2700000" algn="tl">
                    <a:srgbClr val="000000">
                      <a:alpha val="43137"/>
                    </a:srgbClr>
                  </a:outerShdw>
                </a:effectLst>
              </a:rPr>
              <a:t>Net reduction in total peripheral resistance </a:t>
            </a:r>
          </a:p>
          <a:p>
            <a:pPr marL="514350" indent="-514350">
              <a:buFont typeface="+mj-lt"/>
              <a:buAutoNum type="arabicPeriod"/>
            </a:pPr>
            <a:r>
              <a:rPr lang="en-US" sz="2800" dirty="0">
                <a:effectLst>
                  <a:outerShdw blurRad="38100" dist="38100" dir="2700000" algn="tl">
                    <a:srgbClr val="000000">
                      <a:alpha val="43137"/>
                    </a:srgbClr>
                  </a:outerShdw>
                </a:effectLst>
              </a:rPr>
              <a:t>Peripheral effects- </a:t>
            </a:r>
            <a:r>
              <a:rPr lang="en-US" sz="2800" dirty="0"/>
              <a:t>net reduction in total peripheral resistance generalized vasoconstriction or shunt to working muscles from non working muscles.</a:t>
            </a:r>
          </a:p>
          <a:p>
            <a:pPr marL="514350" indent="-514350">
              <a:buFont typeface="+mj-lt"/>
              <a:buAutoNum type="arabicPeriod"/>
            </a:pPr>
            <a:r>
              <a:rPr lang="en-US" sz="2800" dirty="0"/>
              <a:t>Locally mediated reduction in resistance in the working muscle arterial vascular bed independent of ANS is produced by metabolites such as Mg2</a:t>
            </a:r>
            <a:r>
              <a:rPr lang="en-US" sz="2800" baseline="30000" dirty="0"/>
              <a:t>+   </a:t>
            </a:r>
            <a:r>
              <a:rPr lang="en-US" sz="2800" dirty="0"/>
              <a:t> ,Ca2</a:t>
            </a:r>
            <a:r>
              <a:rPr lang="en-US" sz="2800" baseline="30000" dirty="0"/>
              <a:t>+  </a:t>
            </a:r>
            <a:r>
              <a:rPr lang="en-US" sz="2800" dirty="0"/>
              <a:t> , ADP, Pco2</a:t>
            </a:r>
          </a:p>
          <a:p>
            <a:pPr marL="514350" indent="-514350">
              <a:buFont typeface="+mj-lt"/>
              <a:buAutoNum type="arabicPeriod"/>
            </a:pPr>
            <a:r>
              <a:rPr lang="en-US" sz="2800" dirty="0"/>
              <a:t>The veins of working and nonworking muscles remain constricted </a:t>
            </a:r>
          </a:p>
          <a:p>
            <a:pPr marL="514350" indent="-514350">
              <a:buFont typeface="+mj-lt"/>
              <a:buAutoNum type="arabicPeriod"/>
            </a:pPr>
            <a:endParaRPr lang="en-US" sz="2800" baseline="30000" dirty="0"/>
          </a:p>
          <a:p>
            <a:pPr marL="514350" indent="-514350">
              <a:buFont typeface="+mj-lt"/>
              <a:buAutoNum type="arabicPeriod"/>
            </a:pPr>
            <a:endParaRPr lang="en-US" sz="2800" dirty="0"/>
          </a:p>
          <a:p>
            <a:pPr marL="514350" indent="-514350">
              <a:buNone/>
            </a:pPr>
            <a:endParaRPr lang="en-US" sz="2800"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Exercise Physiology</a:t>
            </a:r>
          </a:p>
        </p:txBody>
      </p:sp>
      <p:sp>
        <p:nvSpPr>
          <p:cNvPr id="6" name="Slide Number Placeholder 5"/>
          <p:cNvSpPr>
            <a:spLocks noGrp="1"/>
          </p:cNvSpPr>
          <p:nvPr>
            <p:ph type="sldNum" sz="quarter" idx="12"/>
          </p:nvPr>
        </p:nvSpPr>
        <p:spPr/>
        <p:txBody>
          <a:bodyPr/>
          <a:lstStyle/>
          <a:p>
            <a:fld id="{6EA521CE-A461-4D9F-AEA1-741E6DE7E80C}"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Acute physiological response to exercise</a:t>
            </a:r>
          </a:p>
        </p:txBody>
      </p:sp>
      <p:sp>
        <p:nvSpPr>
          <p:cNvPr id="3" name="Content Placeholder 2"/>
          <p:cNvSpPr>
            <a:spLocks noGrp="1"/>
          </p:cNvSpPr>
          <p:nvPr>
            <p:ph idx="1"/>
          </p:nvPr>
        </p:nvSpPr>
        <p:spPr>
          <a:xfrm>
            <a:off x="457200" y="1295400"/>
            <a:ext cx="8229600" cy="4830763"/>
          </a:xfrm>
        </p:spPr>
        <p:txBody>
          <a:bodyPr>
            <a:normAutofit fontScale="92500"/>
          </a:bodyPr>
          <a:lstStyle/>
          <a:p>
            <a:pPr>
              <a:buNone/>
            </a:pPr>
            <a:r>
              <a:rPr lang="en-US" b="1" dirty="0"/>
              <a:t>Peripheral effects</a:t>
            </a:r>
          </a:p>
          <a:p>
            <a:pPr>
              <a:buNone/>
            </a:pPr>
            <a:r>
              <a:rPr lang="en-US" dirty="0">
                <a:sym typeface="Symbol"/>
              </a:rPr>
              <a:t> </a:t>
            </a:r>
            <a:r>
              <a:rPr lang="en-US" dirty="0"/>
              <a:t>Increased cardiac output </a:t>
            </a:r>
          </a:p>
          <a:p>
            <a:pPr>
              <a:buFont typeface="Symbol"/>
              <a:buChar char="­"/>
            </a:pPr>
            <a:r>
              <a:rPr lang="en-US" dirty="0"/>
              <a:t>Myocardial contractility  with increase in stroke volume </a:t>
            </a:r>
          </a:p>
          <a:p>
            <a:pPr>
              <a:buFont typeface="Symbol"/>
              <a:buChar char="­"/>
            </a:pPr>
            <a:r>
              <a:rPr lang="en-US" dirty="0"/>
              <a:t>In heart rate</a:t>
            </a:r>
          </a:p>
          <a:p>
            <a:pPr>
              <a:buFont typeface="Symbol"/>
              <a:buChar char="­"/>
            </a:pPr>
            <a:r>
              <a:rPr lang="en-US" dirty="0"/>
              <a:t>Blood flow through working muscles </a:t>
            </a:r>
          </a:p>
          <a:p>
            <a:pPr>
              <a:buFont typeface="Symbol"/>
              <a:buChar char="­"/>
            </a:pPr>
            <a:r>
              <a:rPr lang="en-US" dirty="0"/>
              <a:t>Constriction of the capacitance vessels on the venous side  raising Peripheral venous pressure </a:t>
            </a:r>
          </a:p>
          <a:p>
            <a:pPr>
              <a:buFont typeface="Symbol"/>
              <a:buChar char="­"/>
            </a:pPr>
            <a:r>
              <a:rPr lang="en-US" dirty="0"/>
              <a:t>Increased systolic pressure </a:t>
            </a:r>
          </a:p>
          <a:p>
            <a:endParaRPr lang="en-US"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Exercise Physiology</a:t>
            </a:r>
          </a:p>
        </p:txBody>
      </p:sp>
      <p:sp>
        <p:nvSpPr>
          <p:cNvPr id="6" name="Slide Number Placeholder 5"/>
          <p:cNvSpPr>
            <a:spLocks noGrp="1"/>
          </p:cNvSpPr>
          <p:nvPr>
            <p:ph type="sldNum" sz="quarter" idx="12"/>
          </p:nvPr>
        </p:nvSpPr>
        <p:spPr/>
        <p:txBody>
          <a:bodyPr/>
          <a:lstStyle/>
          <a:p>
            <a:fld id="{6EA521CE-A461-4D9F-AEA1-741E6DE7E80C}"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a:t>Acute Physiological response to Exercise</a:t>
            </a:r>
          </a:p>
        </p:txBody>
      </p:sp>
      <p:sp>
        <p:nvSpPr>
          <p:cNvPr id="3" name="Content Placeholder 2"/>
          <p:cNvSpPr>
            <a:spLocks noGrp="1"/>
          </p:cNvSpPr>
          <p:nvPr>
            <p:ph idx="1"/>
          </p:nvPr>
        </p:nvSpPr>
        <p:spPr/>
        <p:txBody>
          <a:bodyPr>
            <a:noAutofit/>
          </a:bodyPr>
          <a:lstStyle/>
          <a:p>
            <a:pPr>
              <a:buNone/>
            </a:pPr>
            <a:r>
              <a:rPr lang="en-US" sz="2400" dirty="0">
                <a:effectLst>
                  <a:outerShdw blurRad="38100" dist="38100" dir="2700000" algn="tl">
                    <a:srgbClr val="000000">
                      <a:alpha val="43137"/>
                    </a:srgbClr>
                  </a:outerShdw>
                </a:effectLst>
              </a:rPr>
              <a:t>Respiratory response to exercise </a:t>
            </a:r>
          </a:p>
          <a:p>
            <a:r>
              <a:rPr lang="en-US" sz="2400" dirty="0"/>
              <a:t>Before exercise- gas exchange O</a:t>
            </a:r>
            <a:r>
              <a:rPr lang="en-US" sz="2400" baseline="-25000" dirty="0"/>
              <a:t>2</a:t>
            </a:r>
            <a:r>
              <a:rPr lang="en-US" sz="2400" dirty="0"/>
              <a:t>,CO</a:t>
            </a:r>
            <a:r>
              <a:rPr lang="en-US" sz="2400" baseline="-25000" dirty="0"/>
              <a:t>2 </a:t>
            </a:r>
            <a:r>
              <a:rPr lang="en-US" sz="2400" dirty="0"/>
              <a:t> </a:t>
            </a:r>
            <a:r>
              <a:rPr lang="en-US" sz="2400" dirty="0">
                <a:sym typeface="Symbol"/>
              </a:rPr>
              <a:t> across </a:t>
            </a:r>
            <a:r>
              <a:rPr lang="en-US" sz="2400" dirty="0" err="1">
                <a:sym typeface="Symbol"/>
              </a:rPr>
              <a:t>alveo</a:t>
            </a:r>
            <a:r>
              <a:rPr lang="en-US" sz="2400" dirty="0">
                <a:sym typeface="Symbol"/>
              </a:rPr>
              <a:t>-capillary membrane by 1</a:t>
            </a:r>
            <a:r>
              <a:rPr lang="en-US" sz="2400" baseline="30000" dirty="0">
                <a:sym typeface="Symbol"/>
              </a:rPr>
              <a:t>st</a:t>
            </a:r>
            <a:r>
              <a:rPr lang="en-US" sz="2400" dirty="0">
                <a:sym typeface="Symbol"/>
              </a:rPr>
              <a:t> or 2</a:t>
            </a:r>
            <a:r>
              <a:rPr lang="en-US" sz="2400" baseline="30000" dirty="0">
                <a:sym typeface="Symbol"/>
              </a:rPr>
              <a:t>nd</a:t>
            </a:r>
            <a:r>
              <a:rPr lang="en-US" sz="2400" dirty="0">
                <a:sym typeface="Symbol"/>
              </a:rPr>
              <a:t> breath.</a:t>
            </a:r>
          </a:p>
          <a:p>
            <a:pPr>
              <a:buNone/>
            </a:pPr>
            <a:endParaRPr lang="en-US" sz="2400" dirty="0">
              <a:sym typeface="Symbol"/>
            </a:endParaRPr>
          </a:p>
          <a:p>
            <a:r>
              <a:rPr lang="en-US" sz="2400" dirty="0">
                <a:sym typeface="Symbol"/>
              </a:rPr>
              <a:t>Increased muscle metabolism more O</a:t>
            </a:r>
            <a:r>
              <a:rPr lang="en-US" sz="2400" baseline="-25000" dirty="0"/>
              <a:t>2       </a:t>
            </a:r>
            <a:r>
              <a:rPr lang="en-US" sz="2400" dirty="0"/>
              <a:t> extracted from arterial blood resulting in increase in venous PCO</a:t>
            </a:r>
            <a:r>
              <a:rPr lang="en-US" sz="2400" baseline="-25000" dirty="0"/>
              <a:t>2</a:t>
            </a:r>
            <a:r>
              <a:rPr lang="en-US" sz="2400" dirty="0"/>
              <a:t>  and H</a:t>
            </a:r>
            <a:r>
              <a:rPr lang="en-US" sz="2400" baseline="30000" dirty="0"/>
              <a:t>+     </a:t>
            </a:r>
            <a:r>
              <a:rPr lang="en-US" sz="2400" dirty="0">
                <a:sym typeface="Symbol"/>
              </a:rPr>
              <a:t> Body temp. increased epinephrine and </a:t>
            </a:r>
            <a:r>
              <a:rPr lang="en-US" sz="2400" dirty="0" err="1">
                <a:sym typeface="Symbol"/>
              </a:rPr>
              <a:t>propriocetion</a:t>
            </a:r>
            <a:r>
              <a:rPr lang="en-US" sz="2400" dirty="0">
                <a:sym typeface="Symbol"/>
              </a:rPr>
              <a:t>.  </a:t>
            </a:r>
          </a:p>
          <a:p>
            <a:pPr>
              <a:buNone/>
            </a:pPr>
            <a:endParaRPr lang="en-US" sz="2400" dirty="0">
              <a:sym typeface="Symbol"/>
            </a:endParaRPr>
          </a:p>
          <a:p>
            <a:r>
              <a:rPr lang="en-US" sz="2400" dirty="0">
                <a:sym typeface="Symbol"/>
              </a:rPr>
              <a:t>Increase in minute ventilation as Respiratory frequency and Tidal volume increase</a:t>
            </a:r>
          </a:p>
          <a:p>
            <a:endParaRPr lang="en-US" sz="2400" dirty="0">
              <a:sym typeface="Symbol"/>
            </a:endParaRPr>
          </a:p>
          <a:p>
            <a:endParaRPr lang="en-US" sz="2400" dirty="0">
              <a:sym typeface="Symbol"/>
            </a:endParaRPr>
          </a:p>
          <a:p>
            <a:pPr>
              <a:buNone/>
            </a:pPr>
            <a:br>
              <a:rPr lang="en-US" sz="2400" dirty="0">
                <a:sym typeface="Symbol"/>
              </a:rPr>
            </a:br>
            <a:endParaRPr lang="en-US" sz="2400" dirty="0">
              <a:sym typeface="Symbol"/>
            </a:endParaRP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Exercise Physiology</a:t>
            </a:r>
          </a:p>
        </p:txBody>
      </p:sp>
      <p:sp>
        <p:nvSpPr>
          <p:cNvPr id="6" name="Slide Number Placeholder 5"/>
          <p:cNvSpPr>
            <a:spLocks noGrp="1"/>
          </p:cNvSpPr>
          <p:nvPr>
            <p:ph type="sldNum" sz="quarter" idx="12"/>
          </p:nvPr>
        </p:nvSpPr>
        <p:spPr/>
        <p:txBody>
          <a:bodyPr/>
          <a:lstStyle/>
          <a:p>
            <a:fld id="{6EA521CE-A461-4D9F-AEA1-741E6DE7E80C}"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r>
              <a:rPr lang="en-US" dirty="0"/>
              <a:t>Increased blood flow </a:t>
            </a:r>
          </a:p>
          <a:p>
            <a:pPr>
              <a:buNone/>
            </a:pPr>
            <a:r>
              <a:rPr lang="en-US" dirty="0"/>
              <a:t> Increased blood flow to the muscle </a:t>
            </a:r>
          </a:p>
          <a:p>
            <a:pPr>
              <a:buNone/>
            </a:pPr>
            <a:r>
              <a:rPr lang="en-US" dirty="0"/>
              <a:t>Increased oxygen extraction </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Exercise Physiology</a:t>
            </a:r>
          </a:p>
        </p:txBody>
      </p:sp>
      <p:sp>
        <p:nvSpPr>
          <p:cNvPr id="6" name="Slide Number Placeholder 5"/>
          <p:cNvSpPr>
            <a:spLocks noGrp="1"/>
          </p:cNvSpPr>
          <p:nvPr>
            <p:ph type="sldNum" sz="quarter" idx="12"/>
          </p:nvPr>
        </p:nvSpPr>
        <p:spPr/>
        <p:txBody>
          <a:bodyPr/>
          <a:lstStyle/>
          <a:p>
            <a:fld id="{6EA521CE-A461-4D9F-AEA1-741E6DE7E80C}"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Factors to consider During Monitoring </a:t>
            </a:r>
          </a:p>
        </p:txBody>
      </p:sp>
      <p:sp>
        <p:nvSpPr>
          <p:cNvPr id="3" name="Content Placeholder 2"/>
          <p:cNvSpPr>
            <a:spLocks noGrp="1"/>
          </p:cNvSpPr>
          <p:nvPr>
            <p:ph idx="1"/>
          </p:nvPr>
        </p:nvSpPr>
        <p:spPr/>
        <p:txBody>
          <a:bodyPr/>
          <a:lstStyle/>
          <a:p>
            <a:r>
              <a:rPr lang="en-US" dirty="0"/>
              <a:t>Temperature </a:t>
            </a:r>
          </a:p>
          <a:p>
            <a:r>
              <a:rPr lang="en-US" dirty="0"/>
              <a:t>Humidity </a:t>
            </a:r>
          </a:p>
          <a:p>
            <a:r>
              <a:rPr lang="en-US" dirty="0"/>
              <a:t>Time </a:t>
            </a:r>
          </a:p>
          <a:p>
            <a:r>
              <a:rPr lang="en-US" dirty="0"/>
              <a:t>Size of the subject’s last meal and the quantity and Quality of sleep The night before </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Exercise Physiology</a:t>
            </a:r>
          </a:p>
        </p:txBody>
      </p:sp>
      <p:sp>
        <p:nvSpPr>
          <p:cNvPr id="6" name="Slide Number Placeholder 5"/>
          <p:cNvSpPr>
            <a:spLocks noGrp="1"/>
          </p:cNvSpPr>
          <p:nvPr>
            <p:ph type="sldNum" sz="quarter" idx="12"/>
          </p:nvPr>
        </p:nvSpPr>
        <p:spPr/>
        <p:txBody>
          <a:bodyPr/>
          <a:lstStyle/>
          <a:p>
            <a:fld id="{6EA521CE-A461-4D9F-AEA1-741E6DE7E80C}"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Chronic Physiological Adaptations To Exercise</a:t>
            </a:r>
          </a:p>
        </p:txBody>
      </p:sp>
      <p:sp>
        <p:nvSpPr>
          <p:cNvPr id="3" name="Content Placeholder 2"/>
          <p:cNvSpPr>
            <a:spLocks noGrp="1"/>
          </p:cNvSpPr>
          <p:nvPr>
            <p:ph idx="1"/>
          </p:nvPr>
        </p:nvSpPr>
        <p:spPr/>
        <p:txBody>
          <a:bodyPr>
            <a:normAutofit/>
          </a:bodyPr>
          <a:lstStyle/>
          <a:p>
            <a:r>
              <a:rPr lang="en-US" dirty="0"/>
              <a:t>How Body respond over time to the stress of repeated exercise </a:t>
            </a:r>
          </a:p>
          <a:p>
            <a:r>
              <a:rPr lang="en-US" dirty="0"/>
              <a:t>Regular exercise  adaptation </a:t>
            </a:r>
          </a:p>
          <a:p>
            <a:r>
              <a:rPr lang="en-US" dirty="0"/>
              <a:t>Resistance training muscle become stronger and Aerobic training heart and lungs become more efficient and endurance capacity  increases.</a:t>
            </a:r>
          </a:p>
          <a:p>
            <a:r>
              <a:rPr lang="en-US" dirty="0"/>
              <a:t>Adaptations is specific to the type of training  </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Exercise Physiology</a:t>
            </a:r>
          </a:p>
        </p:txBody>
      </p:sp>
      <p:sp>
        <p:nvSpPr>
          <p:cNvPr id="6" name="Slide Number Placeholder 5"/>
          <p:cNvSpPr>
            <a:spLocks noGrp="1"/>
          </p:cNvSpPr>
          <p:nvPr>
            <p:ph type="sldNum" sz="quarter" idx="12"/>
          </p:nvPr>
        </p:nvSpPr>
        <p:spPr/>
        <p:txBody>
          <a:bodyPr/>
          <a:lstStyle/>
          <a:p>
            <a:fld id="{6EA521CE-A461-4D9F-AEA1-741E6DE7E80C}"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Chronic Physiological Adaptations To Exercise</a:t>
            </a:r>
          </a:p>
        </p:txBody>
      </p:sp>
      <p:sp>
        <p:nvSpPr>
          <p:cNvPr id="3" name="Content Placeholder 2"/>
          <p:cNvSpPr>
            <a:spLocks noGrp="1"/>
          </p:cNvSpPr>
          <p:nvPr>
            <p:ph idx="1"/>
          </p:nvPr>
        </p:nvSpPr>
        <p:spPr/>
        <p:txBody>
          <a:bodyPr>
            <a:normAutofit/>
          </a:bodyPr>
          <a:lstStyle/>
          <a:p>
            <a:pPr algn="just"/>
            <a:r>
              <a:rPr lang="en-US" b="1" dirty="0"/>
              <a:t>Principle of individuality- </a:t>
            </a:r>
            <a:r>
              <a:rPr lang="en-US" dirty="0"/>
              <a:t>Heredity, variations  in cellular growth rate, metabolism and neural and endocrine regulation also lead to tremendous individual variation.</a:t>
            </a:r>
          </a:p>
          <a:p>
            <a:pPr algn="just"/>
            <a:r>
              <a:rPr lang="en-US" dirty="0"/>
              <a:t>Individuals have different capacity so they are unlikely to show  precisely the same adaptations to a given training program.</a:t>
            </a:r>
          </a:p>
          <a:p>
            <a:pPr algn="just"/>
            <a:r>
              <a:rPr lang="en-US" dirty="0"/>
              <a:t>Responders and </a:t>
            </a:r>
            <a:r>
              <a:rPr lang="en-US" dirty="0" err="1"/>
              <a:t>nonresponders</a:t>
            </a:r>
            <a:r>
              <a:rPr lang="en-US" dirty="0"/>
              <a:t> </a:t>
            </a:r>
          </a:p>
          <a:p>
            <a:pPr algn="just"/>
            <a:endParaRPr lang="en-US" dirty="0"/>
          </a:p>
          <a:p>
            <a:pPr algn="just">
              <a:buNone/>
            </a:pPr>
            <a:endParaRPr lang="en-US" dirty="0"/>
          </a:p>
          <a:p>
            <a:pPr algn="just">
              <a:buNone/>
            </a:pPr>
            <a:endParaRPr lang="en-US" dirty="0"/>
          </a:p>
          <a:p>
            <a:pPr algn="just"/>
            <a:endParaRPr lang="en-US"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dirty="0"/>
              <a:t>Exercise Physiology</a:t>
            </a:r>
          </a:p>
        </p:txBody>
      </p:sp>
      <p:sp>
        <p:nvSpPr>
          <p:cNvPr id="6" name="Slide Number Placeholder 5"/>
          <p:cNvSpPr>
            <a:spLocks noGrp="1"/>
          </p:cNvSpPr>
          <p:nvPr>
            <p:ph type="sldNum" sz="quarter" idx="12"/>
          </p:nvPr>
        </p:nvSpPr>
        <p:spPr/>
        <p:txBody>
          <a:bodyPr/>
          <a:lstStyle/>
          <a:p>
            <a:fld id="{6EA521CE-A461-4D9F-AEA1-741E6DE7E80C}"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t>Training </a:t>
            </a:r>
            <a:r>
              <a:rPr lang="en-US" dirty="0" err="1"/>
              <a:t>programme</a:t>
            </a:r>
            <a:r>
              <a:rPr lang="en-US" dirty="0"/>
              <a:t> must take into account the specific needs and abilities of the individuals for whom it is designed this is called </a:t>
            </a:r>
            <a:r>
              <a:rPr lang="en-US" b="1" dirty="0"/>
              <a:t>Principal of individuality</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a:t>Nutrition (bioenergetics)-</a:t>
            </a:r>
          </a:p>
          <a:p>
            <a:pPr>
              <a:buNone/>
            </a:pPr>
            <a:r>
              <a:rPr lang="en-US" dirty="0"/>
              <a:t>    Refers to the flow of energy in a biological system; the conversion of micronutrients into biologically useable forms of energy.</a:t>
            </a:r>
          </a:p>
          <a:p>
            <a:r>
              <a:rPr lang="en-US" dirty="0"/>
              <a:t>Carbohydrate, fat, protein MAIN SOURCE </a:t>
            </a:r>
          </a:p>
          <a:p>
            <a:pPr>
              <a:buNone/>
            </a:pPr>
            <a:endParaRPr lang="en-US" dirty="0"/>
          </a:p>
          <a:p>
            <a:pPr>
              <a:buNone/>
            </a:pPr>
            <a:endParaRPr lang="en-US" dirty="0"/>
          </a:p>
        </p:txBody>
      </p:sp>
      <p:sp>
        <p:nvSpPr>
          <p:cNvPr id="4" name="Date Placeholder 3"/>
          <p:cNvSpPr>
            <a:spLocks noGrp="1"/>
          </p:cNvSpPr>
          <p:nvPr>
            <p:ph type="dt" sz="half" idx="10"/>
          </p:nvPr>
        </p:nvSpPr>
        <p:spPr/>
        <p:txBody>
          <a:bodyPr/>
          <a:lstStyle/>
          <a:p>
            <a:fld id="{B344338E-7307-40FC-98D8-8423845DAF17}" type="datetime1">
              <a:rPr lang="en-US" smtClean="0"/>
              <a:pPr/>
              <a:t>6/18/2024</a:t>
            </a:fld>
            <a:endParaRPr lang="en-US" dirty="0"/>
          </a:p>
        </p:txBody>
      </p:sp>
      <p:sp>
        <p:nvSpPr>
          <p:cNvPr id="5" name="Slide Number Placeholder 4"/>
          <p:cNvSpPr>
            <a:spLocks noGrp="1"/>
          </p:cNvSpPr>
          <p:nvPr>
            <p:ph type="sldNum" sz="quarter" idx="12"/>
          </p:nvPr>
        </p:nvSpPr>
        <p:spPr/>
        <p:txBody>
          <a:bodyPr/>
          <a:lstStyle/>
          <a:p>
            <a:fld id="{6EA521CE-A461-4D9F-AEA1-741E6DE7E80C}" type="slidenum">
              <a:rPr lang="en-US" smtClean="0"/>
              <a:pPr/>
              <a:t>3</a:t>
            </a:fld>
            <a:endParaRPr lang="en-US" dirty="0"/>
          </a:p>
        </p:txBody>
      </p:sp>
      <p:sp>
        <p:nvSpPr>
          <p:cNvPr id="6" name="Footer Placeholder 5"/>
          <p:cNvSpPr>
            <a:spLocks noGrp="1"/>
          </p:cNvSpPr>
          <p:nvPr>
            <p:ph type="ftr" sz="quarter" idx="11"/>
          </p:nvPr>
        </p:nvSpPr>
        <p:spPr/>
        <p:txBody>
          <a:bodyPr/>
          <a:lstStyle/>
          <a:p>
            <a:r>
              <a:rPr lang="en-US" dirty="0"/>
              <a:t>Exercise Physiology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Chronic Physiological Adaptations To Exercise</a:t>
            </a:r>
          </a:p>
        </p:txBody>
      </p:sp>
      <p:sp>
        <p:nvSpPr>
          <p:cNvPr id="3" name="Content Placeholder 2"/>
          <p:cNvSpPr>
            <a:spLocks noGrp="1"/>
          </p:cNvSpPr>
          <p:nvPr>
            <p:ph idx="1"/>
          </p:nvPr>
        </p:nvSpPr>
        <p:spPr/>
        <p:txBody>
          <a:bodyPr>
            <a:normAutofit/>
          </a:bodyPr>
          <a:lstStyle/>
          <a:p>
            <a:pPr algn="just"/>
            <a:r>
              <a:rPr lang="en-US" b="1" dirty="0"/>
              <a:t>Principal of Specificity</a:t>
            </a:r>
            <a:r>
              <a:rPr lang="en-US" dirty="0"/>
              <a:t>: The training </a:t>
            </a:r>
            <a:r>
              <a:rPr lang="en-US" dirty="0" err="1"/>
              <a:t>programme</a:t>
            </a:r>
            <a:r>
              <a:rPr lang="en-US" dirty="0"/>
              <a:t> must stress the physiological systems that are critical for optimal performance in the given sport in order to achieve specific training adaptations.</a:t>
            </a:r>
          </a:p>
          <a:p>
            <a:pPr algn="just"/>
            <a:r>
              <a:rPr lang="en-US" dirty="0"/>
              <a:t>Training adaptations are highly specific to the type of activity and to the volume  and intensity of exercise.</a:t>
            </a:r>
          </a:p>
          <a:p>
            <a:pPr algn="just"/>
            <a:endParaRPr lang="en-US"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Chronic Physiological Adaptations To Exercise</a:t>
            </a:r>
          </a:p>
        </p:txBody>
      </p:sp>
      <p:sp>
        <p:nvSpPr>
          <p:cNvPr id="3" name="Content Placeholder 2"/>
          <p:cNvSpPr>
            <a:spLocks noGrp="1"/>
          </p:cNvSpPr>
          <p:nvPr>
            <p:ph idx="1"/>
          </p:nvPr>
        </p:nvSpPr>
        <p:spPr>
          <a:xfrm>
            <a:off x="457200" y="1143000"/>
            <a:ext cx="8229600" cy="4983163"/>
          </a:xfrm>
        </p:spPr>
        <p:txBody>
          <a:bodyPr>
            <a:normAutofit lnSpcReduction="10000"/>
          </a:bodyPr>
          <a:lstStyle/>
          <a:p>
            <a:pPr algn="just">
              <a:buNone/>
            </a:pPr>
            <a:endParaRPr lang="en-US" b="1" dirty="0"/>
          </a:p>
          <a:p>
            <a:pPr algn="just"/>
            <a:r>
              <a:rPr lang="en-US" dirty="0" err="1"/>
              <a:t>Eg</a:t>
            </a:r>
            <a:r>
              <a:rPr lang="en-US" dirty="0"/>
              <a:t>. Muscular power shot putter would not emphasize on distance running or slow , low intensity resistance training.</a:t>
            </a:r>
          </a:p>
          <a:p>
            <a:pPr algn="just"/>
            <a:r>
              <a:rPr lang="en-US" dirty="0"/>
              <a:t>Similarly the distance runner wouldn’t concentrate on sprint-type interval training. </a:t>
            </a:r>
          </a:p>
          <a:p>
            <a:pPr algn="just"/>
            <a:r>
              <a:rPr lang="en-US" b="1" dirty="0"/>
              <a:t> </a:t>
            </a:r>
            <a:r>
              <a:rPr lang="en-US" dirty="0"/>
              <a:t>Athlete who have great strength and power , such as weightlifters , often have great strength but don’t have better aerobic endurance.</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a:t>Chronic Physiological Adaptations To Exercise</a:t>
            </a:r>
          </a:p>
        </p:txBody>
      </p:sp>
      <p:sp>
        <p:nvSpPr>
          <p:cNvPr id="3" name="Content Placeholder 2"/>
          <p:cNvSpPr>
            <a:spLocks noGrp="1"/>
          </p:cNvSpPr>
          <p:nvPr>
            <p:ph idx="1"/>
          </p:nvPr>
        </p:nvSpPr>
        <p:spPr>
          <a:xfrm>
            <a:off x="457200" y="1295400"/>
            <a:ext cx="8229600" cy="4830763"/>
          </a:xfrm>
        </p:spPr>
        <p:txBody>
          <a:bodyPr/>
          <a:lstStyle/>
          <a:p>
            <a:pPr algn="just"/>
            <a:r>
              <a:rPr lang="en-US" b="1" dirty="0"/>
              <a:t>Principal of Disuse</a:t>
            </a:r>
            <a:r>
              <a:rPr lang="en-US" dirty="0"/>
              <a:t>: “Use it or Lose it” </a:t>
            </a:r>
          </a:p>
          <a:p>
            <a:pPr algn="just">
              <a:buNone/>
            </a:pPr>
            <a:r>
              <a:rPr lang="en-US" dirty="0"/>
              <a:t>   Regular physical exercise improves your muscles’ capacity to generate more energy  and to resist fatigue.</a:t>
            </a:r>
          </a:p>
          <a:p>
            <a:pPr algn="just"/>
            <a:r>
              <a:rPr lang="en-US" dirty="0"/>
              <a:t>Endurance training improves your ability to perform more work for longer periods. But if you stop training, your state of fitness will decrease to a level that meets only the demands of daily use. </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Chronic Physiological Adaptations To Exercise</a:t>
            </a:r>
          </a:p>
        </p:txBody>
      </p:sp>
      <p:sp>
        <p:nvSpPr>
          <p:cNvPr id="3" name="Content Placeholder 2"/>
          <p:cNvSpPr>
            <a:spLocks noGrp="1"/>
          </p:cNvSpPr>
          <p:nvPr>
            <p:ph idx="1"/>
          </p:nvPr>
        </p:nvSpPr>
        <p:spPr/>
        <p:txBody>
          <a:bodyPr/>
          <a:lstStyle/>
          <a:p>
            <a:pPr>
              <a:buNone/>
            </a:pPr>
            <a:r>
              <a:rPr lang="en-US" b="1" dirty="0"/>
              <a:t>Principal of progressive overload</a:t>
            </a:r>
            <a:r>
              <a:rPr lang="en-US" dirty="0"/>
              <a:t>:</a:t>
            </a:r>
          </a:p>
          <a:p>
            <a:r>
              <a:rPr lang="en-US" dirty="0"/>
              <a:t> </a:t>
            </a:r>
            <a:r>
              <a:rPr lang="en-US" dirty="0">
                <a:solidFill>
                  <a:schemeClr val="accent1"/>
                </a:solidFill>
              </a:rPr>
              <a:t>Overload</a:t>
            </a:r>
            <a:r>
              <a:rPr lang="en-US" dirty="0"/>
              <a:t> and </a:t>
            </a:r>
            <a:r>
              <a:rPr lang="en-US" dirty="0">
                <a:solidFill>
                  <a:schemeClr val="tx2">
                    <a:lumMod val="60000"/>
                    <a:lumOff val="40000"/>
                  </a:schemeClr>
                </a:solidFill>
              </a:rPr>
              <a:t>Progression </a:t>
            </a:r>
            <a:r>
              <a:rPr lang="en-US" dirty="0"/>
              <a:t>foundation of all training</a:t>
            </a:r>
          </a:p>
          <a:p>
            <a:r>
              <a:rPr lang="en-US" dirty="0"/>
              <a:t>All training programs must include these components.</a:t>
            </a:r>
          </a:p>
          <a:p>
            <a:r>
              <a:rPr lang="en-US" dirty="0" err="1"/>
              <a:t>Eg</a:t>
            </a:r>
            <a:r>
              <a:rPr lang="en-US" dirty="0"/>
              <a:t>. To gain muscle strength, the muscles’ must be overloaded, beyond the point to which they are normally loaded.</a:t>
            </a:r>
          </a:p>
          <a:p>
            <a:pPr>
              <a:buNone/>
            </a:pPr>
            <a:endParaRPr lang="en-US"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Chronic Physiological Adaptations To Exercise</a:t>
            </a:r>
          </a:p>
        </p:txBody>
      </p:sp>
      <p:sp>
        <p:nvSpPr>
          <p:cNvPr id="3" name="Content Placeholder 2"/>
          <p:cNvSpPr>
            <a:spLocks noGrp="1"/>
          </p:cNvSpPr>
          <p:nvPr>
            <p:ph idx="1"/>
          </p:nvPr>
        </p:nvSpPr>
        <p:spPr/>
        <p:txBody>
          <a:bodyPr/>
          <a:lstStyle/>
          <a:p>
            <a:r>
              <a:rPr lang="en-US" b="1" dirty="0"/>
              <a:t>Progressive Resistance Training  </a:t>
            </a:r>
            <a:r>
              <a:rPr lang="en-US" dirty="0"/>
              <a:t>-as muscles become stronger, a proportionately  greater resistance  is required to stimulate further strength increase.</a:t>
            </a:r>
          </a:p>
          <a:p>
            <a:r>
              <a:rPr lang="en-US" dirty="0" err="1"/>
              <a:t>Eg</a:t>
            </a:r>
            <a:r>
              <a:rPr lang="en-US" dirty="0"/>
              <a:t>. 10 reps bench press using 68kg  with 1 week or 2  increase 14 or 15 reps with same weight  he then can add 2.3 kg  with less  reps then as he continues he can increase  reps.</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Chronic Physiological Adaptations To Exercise</a:t>
            </a:r>
          </a:p>
        </p:txBody>
      </p:sp>
      <p:sp>
        <p:nvSpPr>
          <p:cNvPr id="3" name="Content Placeholder 2"/>
          <p:cNvSpPr>
            <a:spLocks noGrp="1"/>
          </p:cNvSpPr>
          <p:nvPr>
            <p:ph idx="1"/>
          </p:nvPr>
        </p:nvSpPr>
        <p:spPr/>
        <p:txBody>
          <a:bodyPr>
            <a:normAutofit lnSpcReduction="10000"/>
          </a:bodyPr>
          <a:lstStyle/>
          <a:p>
            <a:pPr algn="just"/>
            <a:r>
              <a:rPr lang="en-US" b="1" dirty="0"/>
              <a:t>Principal of Hard/Easy: </a:t>
            </a:r>
          </a:p>
          <a:p>
            <a:pPr algn="just"/>
            <a:r>
              <a:rPr lang="en-US" dirty="0"/>
              <a:t>  Training hard includes training each day at high intensity or for long durations or both</a:t>
            </a:r>
          </a:p>
          <a:p>
            <a:pPr algn="just"/>
            <a:r>
              <a:rPr lang="en-US" dirty="0"/>
              <a:t>Hard workout break the body down and that you need a day or two to recover to achieve your optimal training adaptations.</a:t>
            </a:r>
          </a:p>
          <a:p>
            <a:pPr algn="just"/>
            <a:r>
              <a:rPr lang="en-US" dirty="0"/>
              <a:t>Hard day workout  followed by easy day  training provide active recovery so that the body is ready for next day of training.</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Chronic Physiological Adaptations To Exercise</a:t>
            </a:r>
          </a:p>
        </p:txBody>
      </p:sp>
      <p:sp>
        <p:nvSpPr>
          <p:cNvPr id="3" name="Content Placeholder 2"/>
          <p:cNvSpPr>
            <a:spLocks noGrp="1"/>
          </p:cNvSpPr>
          <p:nvPr>
            <p:ph idx="1"/>
          </p:nvPr>
        </p:nvSpPr>
        <p:spPr/>
        <p:txBody>
          <a:bodyPr/>
          <a:lstStyle/>
          <a:p>
            <a:r>
              <a:rPr lang="en-US" b="1" dirty="0"/>
              <a:t>Principal of </a:t>
            </a:r>
            <a:r>
              <a:rPr lang="en-US" b="1" dirty="0" err="1"/>
              <a:t>Periodization</a:t>
            </a:r>
            <a:r>
              <a:rPr lang="en-US" b="1" dirty="0"/>
              <a:t>: </a:t>
            </a:r>
            <a:r>
              <a:rPr lang="en-US" dirty="0"/>
              <a:t> Is the gradual cycling of specificity, intensity and volume of training to achieve peak levels of fitness for competition.</a:t>
            </a:r>
          </a:p>
          <a:p>
            <a:r>
              <a:rPr lang="en-US" dirty="0"/>
              <a:t>With </a:t>
            </a:r>
            <a:r>
              <a:rPr lang="en-US" dirty="0" err="1"/>
              <a:t>periodization</a:t>
            </a:r>
            <a:r>
              <a:rPr lang="en-US" dirty="0"/>
              <a:t> the volume and intensity of training are varied over a macro cycle which is generally a year of training.</a:t>
            </a:r>
          </a:p>
          <a:p>
            <a:endParaRPr lang="en-US" dirty="0"/>
          </a:p>
          <a:p>
            <a:endParaRPr lang="en-US" dirty="0"/>
          </a:p>
          <a:p>
            <a:endParaRPr lang="en-US" b="1"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Chronic Physiological Adaptations To Exercise</a:t>
            </a:r>
          </a:p>
        </p:txBody>
      </p:sp>
      <p:sp>
        <p:nvSpPr>
          <p:cNvPr id="3" name="Content Placeholder 2"/>
          <p:cNvSpPr>
            <a:spLocks noGrp="1"/>
          </p:cNvSpPr>
          <p:nvPr>
            <p:ph idx="1"/>
          </p:nvPr>
        </p:nvSpPr>
        <p:spPr/>
        <p:txBody>
          <a:bodyPr/>
          <a:lstStyle/>
          <a:p>
            <a:pPr algn="just"/>
            <a:r>
              <a:rPr lang="en-US" dirty="0"/>
              <a:t>A macrocycle is composed of two or more mesocycles that are dictated by the dates of major competitions.</a:t>
            </a:r>
          </a:p>
          <a:p>
            <a:pPr algn="just"/>
            <a:r>
              <a:rPr lang="en-US" dirty="0"/>
              <a:t>Each mesocycle is subdivided into periods of preparation, competition and transition.</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Chronic Physiological Adaptations To Exercise</a:t>
            </a:r>
          </a:p>
        </p:txBody>
      </p:sp>
      <p:sp>
        <p:nvSpPr>
          <p:cNvPr id="3" name="Content Placeholder 2"/>
          <p:cNvSpPr>
            <a:spLocks noGrp="1"/>
          </p:cNvSpPr>
          <p:nvPr>
            <p:ph idx="1"/>
          </p:nvPr>
        </p:nvSpPr>
        <p:spPr/>
        <p:txBody>
          <a:bodyPr/>
          <a:lstStyle/>
          <a:p>
            <a:r>
              <a:rPr lang="en-US" dirty="0"/>
              <a:t>Neuromuscular adaptations to training</a:t>
            </a:r>
          </a:p>
          <a:p>
            <a:r>
              <a:rPr lang="en-US" dirty="0"/>
              <a:t>Metabolic adaptations to training </a:t>
            </a:r>
          </a:p>
          <a:p>
            <a:r>
              <a:rPr lang="en-US" dirty="0"/>
              <a:t>Cardiovascular adaptations</a:t>
            </a:r>
          </a:p>
          <a:p>
            <a:r>
              <a:rPr lang="en-US" dirty="0"/>
              <a:t>Respiratory adaptations </a:t>
            </a:r>
          </a:p>
          <a:p>
            <a:endParaRPr lang="en-US"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Neuromuscular Adaptations to Resistance Training </a:t>
            </a:r>
          </a:p>
        </p:txBody>
      </p:sp>
      <p:sp>
        <p:nvSpPr>
          <p:cNvPr id="3" name="Content Placeholder 2"/>
          <p:cNvSpPr>
            <a:spLocks noGrp="1"/>
          </p:cNvSpPr>
          <p:nvPr>
            <p:ph idx="1"/>
          </p:nvPr>
        </p:nvSpPr>
        <p:spPr/>
        <p:txBody>
          <a:bodyPr/>
          <a:lstStyle/>
          <a:p>
            <a:pPr algn="just"/>
            <a:r>
              <a:rPr lang="en-US" b="1" dirty="0">
                <a:effectLst>
                  <a:outerShdw blurRad="38100" dist="38100" dir="2700000" algn="tl">
                    <a:srgbClr val="000000">
                      <a:alpha val="43137"/>
                    </a:srgbClr>
                  </a:outerShdw>
                </a:effectLst>
              </a:rPr>
              <a:t>Strength</a:t>
            </a:r>
            <a:r>
              <a:rPr lang="en-US" dirty="0"/>
              <a:t>-a maximal force a muscle or muscle group can generate is termed  strength </a:t>
            </a:r>
          </a:p>
          <a:p>
            <a:pPr algn="just"/>
            <a:r>
              <a:rPr lang="en-US" b="1" dirty="0">
                <a:effectLst>
                  <a:outerShdw blurRad="38100" dist="38100" dir="2700000" algn="tl">
                    <a:srgbClr val="000000">
                      <a:alpha val="43137"/>
                    </a:srgbClr>
                  </a:outerShdw>
                </a:effectLst>
              </a:rPr>
              <a:t>Power</a:t>
            </a:r>
            <a:r>
              <a:rPr lang="en-US" dirty="0"/>
              <a:t>- strength and speed of movement.</a:t>
            </a:r>
          </a:p>
          <a:p>
            <a:pPr algn="just"/>
            <a:r>
              <a:rPr lang="en-US" b="1" dirty="0">
                <a:effectLst>
                  <a:outerShdw blurRad="38100" dist="38100" dir="2700000" algn="tl">
                    <a:srgbClr val="000000">
                      <a:alpha val="43137"/>
                    </a:srgbClr>
                  </a:outerShdw>
                </a:effectLst>
              </a:rPr>
              <a:t>Endurance</a:t>
            </a:r>
            <a:r>
              <a:rPr lang="en-US" dirty="0"/>
              <a:t>- the capacity to sustain repeated muscle actions such as performing push ups sit ups or to sustain static muscle actions for an extended period of time. </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39</a:t>
            </a:fld>
            <a:endParaRPr lang="en-US" dirty="0"/>
          </a:p>
        </p:txBody>
      </p:sp>
    </p:spTree>
    <p:extLst>
      <p:ext uri="{BB962C8B-B14F-4D97-AF65-F5344CB8AC3E}">
        <p14:creationId xmlns:p14="http://schemas.microsoft.com/office/powerpoint/2010/main" val="3308418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a:t>Nutrition (Bioenergetics)</a:t>
            </a:r>
            <a:endParaRPr lang="en-US" dirty="0">
              <a:solidFill>
                <a:schemeClr val="accent6">
                  <a:lumMod val="50000"/>
                </a:schemeClr>
              </a:solidFill>
            </a:endParaRPr>
          </a:p>
          <a:p>
            <a:r>
              <a:rPr lang="en-US" dirty="0">
                <a:solidFill>
                  <a:schemeClr val="accent6">
                    <a:lumMod val="50000"/>
                  </a:schemeClr>
                </a:solidFill>
              </a:rPr>
              <a:t>Muscle </a:t>
            </a:r>
            <a:r>
              <a:rPr lang="en-US" dirty="0"/>
              <a:t>depend upon </a:t>
            </a:r>
            <a:r>
              <a:rPr lang="en-US" dirty="0">
                <a:solidFill>
                  <a:schemeClr val="accent6">
                    <a:lumMod val="50000"/>
                  </a:schemeClr>
                </a:solidFill>
              </a:rPr>
              <a:t>carbohydrate </a:t>
            </a:r>
          </a:p>
          <a:p>
            <a:r>
              <a:rPr lang="en-US" dirty="0"/>
              <a:t>Fat provides energy during prolonged, less intense exercise </a:t>
            </a:r>
          </a:p>
          <a:p>
            <a:r>
              <a:rPr lang="en-US" dirty="0"/>
              <a:t>Protein can used but it must be first converted to glucose source </a:t>
            </a:r>
          </a:p>
          <a:p>
            <a:endParaRPr lang="en-US" dirty="0"/>
          </a:p>
        </p:txBody>
      </p:sp>
      <p:sp>
        <p:nvSpPr>
          <p:cNvPr id="4" name="Date Placeholder 3"/>
          <p:cNvSpPr>
            <a:spLocks noGrp="1"/>
          </p:cNvSpPr>
          <p:nvPr>
            <p:ph type="dt" sz="half" idx="10"/>
          </p:nvPr>
        </p:nvSpPr>
        <p:spPr/>
        <p:txBody>
          <a:bodyPr/>
          <a:lstStyle/>
          <a:p>
            <a:fld id="{6DA2E685-0000-455E-954D-0A4CD877B2E3}" type="datetime1">
              <a:rPr lang="en-US" smtClean="0"/>
              <a:pPr/>
              <a:t>6/18/2024</a:t>
            </a:fld>
            <a:endParaRPr lang="en-US" dirty="0"/>
          </a:p>
        </p:txBody>
      </p:sp>
      <p:sp>
        <p:nvSpPr>
          <p:cNvPr id="5" name="Slide Number Placeholder 4"/>
          <p:cNvSpPr>
            <a:spLocks noGrp="1"/>
          </p:cNvSpPr>
          <p:nvPr>
            <p:ph type="sldNum" sz="quarter" idx="12"/>
          </p:nvPr>
        </p:nvSpPr>
        <p:spPr/>
        <p:txBody>
          <a:bodyPr/>
          <a:lstStyle/>
          <a:p>
            <a:fld id="{6EA521CE-A461-4D9F-AEA1-741E6DE7E80C}" type="slidenum">
              <a:rPr lang="en-US" smtClean="0"/>
              <a:pPr/>
              <a:t>4</a:t>
            </a:fld>
            <a:endParaRPr lang="en-US" dirty="0"/>
          </a:p>
        </p:txBody>
      </p:sp>
      <p:sp>
        <p:nvSpPr>
          <p:cNvPr id="6" name="Footer Placeholder 5"/>
          <p:cNvSpPr>
            <a:spLocks noGrp="1"/>
          </p:cNvSpPr>
          <p:nvPr>
            <p:ph type="ftr" sz="quarter" idx="11"/>
          </p:nvPr>
        </p:nvSpPr>
        <p:spPr/>
        <p:txBody>
          <a:bodyPr/>
          <a:lstStyle/>
          <a:p>
            <a:r>
              <a:rPr lang="en-US" dirty="0"/>
              <a:t>Exercise Physiology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Neuromuscular Adaptations to Resistance Training </a:t>
            </a:r>
            <a:endParaRPr lang="en-US" dirty="0"/>
          </a:p>
        </p:txBody>
      </p:sp>
      <p:sp>
        <p:nvSpPr>
          <p:cNvPr id="3" name="Content Placeholder 2"/>
          <p:cNvSpPr>
            <a:spLocks noGrp="1"/>
          </p:cNvSpPr>
          <p:nvPr>
            <p:ph idx="1"/>
          </p:nvPr>
        </p:nvSpPr>
        <p:spPr/>
        <p:txBody>
          <a:bodyPr/>
          <a:lstStyle/>
          <a:p>
            <a:pPr algn="just"/>
            <a:r>
              <a:rPr lang="en-US" dirty="0"/>
              <a:t>Resistance training can produce substantial strength gains within 3- 6 months.</a:t>
            </a:r>
          </a:p>
          <a:p>
            <a:pPr algn="just"/>
            <a:r>
              <a:rPr lang="en-US" b="1" dirty="0"/>
              <a:t>Hypertrophy</a:t>
            </a:r>
            <a:r>
              <a:rPr lang="en-US" dirty="0"/>
              <a:t> increase in muscle mass </a:t>
            </a:r>
          </a:p>
          <a:p>
            <a:pPr algn="just"/>
            <a:r>
              <a:rPr lang="en-US" b="1" dirty="0"/>
              <a:t>Cause and effect relationship </a:t>
            </a:r>
            <a:r>
              <a:rPr lang="en-US" dirty="0"/>
              <a:t>exists between muscle size and muscle strength</a:t>
            </a:r>
          </a:p>
          <a:p>
            <a:pPr algn="just"/>
            <a:r>
              <a:rPr lang="en-US" b="1" dirty="0"/>
              <a:t>Neural control of the trained muscle </a:t>
            </a:r>
            <a:r>
              <a:rPr lang="en-US" dirty="0"/>
              <a:t>is also altered allowing a greater force production from the muscle.</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40</a:t>
            </a:fld>
            <a:endParaRPr lang="en-US" dirty="0"/>
          </a:p>
        </p:txBody>
      </p:sp>
    </p:spTree>
    <p:extLst>
      <p:ext uri="{BB962C8B-B14F-4D97-AF65-F5344CB8AC3E}">
        <p14:creationId xmlns:p14="http://schemas.microsoft.com/office/powerpoint/2010/main" val="1352213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a:effectLst>
                  <a:outerShdw blurRad="38100" dist="38100" dir="2700000" algn="tl">
                    <a:srgbClr val="000000">
                      <a:alpha val="43137"/>
                    </a:srgbClr>
                  </a:outerShdw>
                </a:effectLst>
              </a:rPr>
              <a:t>Neuromuscular Adaptations to Resistance Training </a:t>
            </a:r>
            <a:endParaRPr lang="en-US" dirty="0"/>
          </a:p>
        </p:txBody>
      </p:sp>
      <p:sp>
        <p:nvSpPr>
          <p:cNvPr id="3" name="Content Placeholder 2"/>
          <p:cNvSpPr>
            <a:spLocks noGrp="1"/>
          </p:cNvSpPr>
          <p:nvPr>
            <p:ph idx="1"/>
          </p:nvPr>
        </p:nvSpPr>
        <p:spPr/>
        <p:txBody>
          <a:bodyPr/>
          <a:lstStyle/>
          <a:p>
            <a:pPr algn="just"/>
            <a:r>
              <a:rPr lang="en-US" dirty="0"/>
              <a:t>Increase in  motor unit recruitment.</a:t>
            </a:r>
          </a:p>
          <a:p>
            <a:pPr algn="just"/>
            <a:r>
              <a:rPr lang="en-US" b="1" dirty="0"/>
              <a:t>Synchronization and recruitment of additional motor units</a:t>
            </a:r>
            <a:r>
              <a:rPr lang="en-US" dirty="0"/>
              <a:t>-</a:t>
            </a:r>
          </a:p>
          <a:p>
            <a:pPr algn="just"/>
            <a:r>
              <a:rPr lang="en-US" dirty="0"/>
              <a:t>The motor unit is activated and its muscle fibers contract only when the incoming excitatory impulses exceed the inhibitory impulses and threshold met.</a:t>
            </a:r>
          </a:p>
          <a:p>
            <a:pPr algn="just"/>
            <a:endParaRPr lang="en-US"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41</a:t>
            </a:fld>
            <a:endParaRPr lang="en-US" dirty="0"/>
          </a:p>
        </p:txBody>
      </p:sp>
    </p:spTree>
    <p:extLst>
      <p:ext uri="{BB962C8B-B14F-4D97-AF65-F5344CB8AC3E}">
        <p14:creationId xmlns:p14="http://schemas.microsoft.com/office/powerpoint/2010/main" val="335257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a:effectLst>
                  <a:outerShdw blurRad="38100" dist="38100" dir="2700000" algn="tl">
                    <a:srgbClr val="000000">
                      <a:alpha val="43137"/>
                    </a:srgbClr>
                  </a:outerShdw>
                </a:effectLst>
              </a:rPr>
              <a:t>Neuromuscular Adaptations to Resistance Training </a:t>
            </a:r>
            <a:endParaRPr lang="en-US" dirty="0"/>
          </a:p>
        </p:txBody>
      </p:sp>
      <p:sp>
        <p:nvSpPr>
          <p:cNvPr id="3" name="Content Placeholder 2"/>
          <p:cNvSpPr>
            <a:spLocks noGrp="1"/>
          </p:cNvSpPr>
          <p:nvPr>
            <p:ph idx="1"/>
          </p:nvPr>
        </p:nvSpPr>
        <p:spPr>
          <a:xfrm>
            <a:off x="457200" y="1447800"/>
            <a:ext cx="8229600" cy="4678363"/>
          </a:xfrm>
        </p:spPr>
        <p:txBody>
          <a:bodyPr>
            <a:normAutofit lnSpcReduction="10000"/>
          </a:bodyPr>
          <a:lstStyle/>
          <a:p>
            <a:pPr algn="just"/>
            <a:r>
              <a:rPr lang="en-US" dirty="0"/>
              <a:t>Strength gain result from changes in the connections between motor neurons located in the spinal cord, allowing motor units to act more synchronously facilitation contraction and increasing the muscle’s ability to generate force.</a:t>
            </a:r>
          </a:p>
          <a:p>
            <a:pPr algn="just"/>
            <a:r>
              <a:rPr lang="en-US" dirty="0"/>
              <a:t> </a:t>
            </a:r>
            <a:r>
              <a:rPr lang="en-US" b="1" dirty="0">
                <a:effectLst>
                  <a:outerShdw blurRad="38100" dist="38100" dir="2700000" algn="tl">
                    <a:srgbClr val="000000">
                      <a:alpha val="43137"/>
                    </a:srgbClr>
                  </a:outerShdw>
                </a:effectLst>
              </a:rPr>
              <a:t>Autogenic inhibition- </a:t>
            </a:r>
            <a:r>
              <a:rPr lang="en-US" dirty="0"/>
              <a:t>Inhibitory mechanism in  neuromuscular system such as GTO Prevent muscles from exerting more force than the bones and connective tissue tolerate.</a:t>
            </a:r>
            <a:endParaRPr lang="en-US" b="1"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42</a:t>
            </a:fld>
            <a:endParaRPr lang="en-US" dirty="0"/>
          </a:p>
        </p:txBody>
      </p:sp>
    </p:spTree>
    <p:extLst>
      <p:ext uri="{BB962C8B-B14F-4D97-AF65-F5344CB8AC3E}">
        <p14:creationId xmlns:p14="http://schemas.microsoft.com/office/powerpoint/2010/main" val="17276968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a:effectLst>
                  <a:outerShdw blurRad="38100" dist="38100" dir="2700000" algn="tl">
                    <a:srgbClr val="000000">
                      <a:alpha val="43137"/>
                    </a:srgbClr>
                  </a:outerShdw>
                </a:effectLst>
              </a:rPr>
              <a:t>Neuromuscular Adaptations to Resistance Training </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a:t>Training  can gradually reduce or counteract these inhibitory impulses, allowing the muscle to reach  greater levels of strengths.</a:t>
            </a:r>
          </a:p>
          <a:p>
            <a:pPr algn="just"/>
            <a:r>
              <a:rPr lang="en-US" dirty="0"/>
              <a:t>Muscle hypertrophy- </a:t>
            </a:r>
          </a:p>
          <a:p>
            <a:pPr algn="just">
              <a:buNone/>
            </a:pPr>
            <a:r>
              <a:rPr lang="en-US" dirty="0"/>
              <a:t>     </a:t>
            </a:r>
            <a:r>
              <a:rPr lang="en-US" b="1" dirty="0"/>
              <a:t>Transient Hypertrophy- </a:t>
            </a:r>
            <a:r>
              <a:rPr lang="en-US" dirty="0"/>
              <a:t>pumping of muscle during single bout of exercise from fluid accumulation in the interstitial and intercellular space.</a:t>
            </a:r>
          </a:p>
          <a:p>
            <a:pPr algn="just">
              <a:buNone/>
            </a:pPr>
            <a:r>
              <a:rPr lang="en-US" b="1" dirty="0"/>
              <a:t>   Chronic hypertrophy- </a:t>
            </a:r>
            <a:r>
              <a:rPr lang="en-US" dirty="0"/>
              <a:t> </a:t>
            </a:r>
          </a:p>
          <a:p>
            <a:pPr algn="just">
              <a:buNone/>
            </a:pPr>
            <a:r>
              <a:rPr lang="en-US" dirty="0"/>
              <a:t>    fiber hyperplasia- eccentric muscle training increase fast twitch fiber, </a:t>
            </a:r>
          </a:p>
          <a:p>
            <a:pPr algn="just">
              <a:buNone/>
            </a:pPr>
            <a:r>
              <a:rPr lang="en-US" dirty="0"/>
              <a:t>     Concentric Training limit muscle hypertrophy and increases muscle strength</a:t>
            </a:r>
          </a:p>
          <a:p>
            <a:pPr algn="just">
              <a:buNone/>
            </a:pPr>
            <a:r>
              <a:rPr lang="en-US" b="1" dirty="0"/>
              <a:t>                                           </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43</a:t>
            </a:fld>
            <a:endParaRPr lang="en-US" dirty="0"/>
          </a:p>
        </p:txBody>
      </p:sp>
    </p:spTree>
    <p:extLst>
      <p:ext uri="{BB962C8B-B14F-4D97-AF65-F5344CB8AC3E}">
        <p14:creationId xmlns:p14="http://schemas.microsoft.com/office/powerpoint/2010/main" val="16666795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Metabolic Adaptations </a:t>
            </a:r>
          </a:p>
        </p:txBody>
      </p:sp>
      <p:sp>
        <p:nvSpPr>
          <p:cNvPr id="3" name="Content Placeholder 2"/>
          <p:cNvSpPr>
            <a:spLocks noGrp="1"/>
          </p:cNvSpPr>
          <p:nvPr>
            <p:ph idx="1"/>
          </p:nvPr>
        </p:nvSpPr>
        <p:spPr/>
        <p:txBody>
          <a:bodyPr/>
          <a:lstStyle/>
          <a:p>
            <a:pPr>
              <a:buNone/>
            </a:pPr>
            <a:r>
              <a:rPr lang="en-US" dirty="0"/>
              <a:t>Changes with </a:t>
            </a:r>
            <a:r>
              <a:rPr lang="en-US" dirty="0">
                <a:effectLst>
                  <a:outerShdw blurRad="38100" dist="38100" dir="2700000" algn="tl">
                    <a:srgbClr val="000000">
                      <a:alpha val="43137"/>
                    </a:srgbClr>
                  </a:outerShdw>
                </a:effectLst>
              </a:rPr>
              <a:t>aerobic</a:t>
            </a:r>
            <a:r>
              <a:rPr lang="en-US" dirty="0"/>
              <a:t> and </a:t>
            </a:r>
            <a:r>
              <a:rPr lang="en-US" dirty="0">
                <a:effectLst>
                  <a:outerShdw blurRad="38100" dist="38100" dir="2700000" algn="tl">
                    <a:srgbClr val="000000">
                      <a:alpha val="43137"/>
                    </a:srgbClr>
                  </a:outerShdw>
                </a:effectLst>
              </a:rPr>
              <a:t>anaerobic</a:t>
            </a:r>
            <a:r>
              <a:rPr lang="en-US" dirty="0"/>
              <a:t> training </a:t>
            </a:r>
          </a:p>
          <a:p>
            <a:r>
              <a:rPr lang="en-US" dirty="0"/>
              <a:t>Change in aerobic power - </a:t>
            </a:r>
            <a:r>
              <a:rPr lang="en-US" dirty="0">
                <a:sym typeface="Symbol"/>
              </a:rPr>
              <a:t> ability to perform prolonged </a:t>
            </a:r>
            <a:r>
              <a:rPr lang="en-US" dirty="0" err="1">
                <a:sym typeface="Symbol"/>
              </a:rPr>
              <a:t>submaximal</a:t>
            </a:r>
            <a:r>
              <a:rPr lang="en-US" dirty="0">
                <a:sym typeface="Symbol"/>
              </a:rPr>
              <a:t> exercise  and increase I One’s maximal aerobic capacity VO2max</a:t>
            </a:r>
          </a:p>
          <a:p>
            <a:r>
              <a:rPr lang="en-US" dirty="0">
                <a:sym typeface="Symbol"/>
              </a:rPr>
              <a:t>Muscle fiber type-Slow Twitch(ST) become larger,  Fast Twitch(FT) </a:t>
            </a:r>
            <a:r>
              <a:rPr lang="en-US" dirty="0" err="1">
                <a:sym typeface="Symbol"/>
              </a:rPr>
              <a:t>FTa</a:t>
            </a:r>
            <a:r>
              <a:rPr lang="en-US" dirty="0">
                <a:sym typeface="Symbol"/>
              </a:rPr>
              <a:t> are used more than </a:t>
            </a:r>
            <a:r>
              <a:rPr lang="en-US" dirty="0" err="1">
                <a:sym typeface="Symbol"/>
              </a:rPr>
              <a:t>FTb</a:t>
            </a:r>
            <a:r>
              <a:rPr lang="en-US" dirty="0">
                <a:sym typeface="Symbol"/>
              </a:rPr>
              <a:t>. long duration </a:t>
            </a:r>
            <a:r>
              <a:rPr lang="en-US" dirty="0" err="1">
                <a:sym typeface="Symbol"/>
              </a:rPr>
              <a:t>exs</a:t>
            </a:r>
            <a:r>
              <a:rPr lang="en-US" dirty="0">
                <a:sym typeface="Symbol"/>
              </a:rPr>
              <a:t>  eventually recruit them and take </a:t>
            </a:r>
            <a:r>
              <a:rPr lang="en-US" dirty="0" err="1">
                <a:sym typeface="Symbol"/>
              </a:rPr>
              <a:t>chara</a:t>
            </a:r>
            <a:r>
              <a:rPr lang="en-US" dirty="0">
                <a:sym typeface="Symbol"/>
              </a:rPr>
              <a:t> of </a:t>
            </a:r>
            <a:r>
              <a:rPr lang="en-US" dirty="0" err="1">
                <a:sym typeface="Symbol"/>
              </a:rPr>
              <a:t>FTa</a:t>
            </a:r>
            <a:endParaRPr lang="en-US" dirty="0">
              <a:sym typeface="Symbol"/>
            </a:endParaRPr>
          </a:p>
          <a:p>
            <a:pPr>
              <a:buNone/>
            </a:pPr>
            <a:endParaRPr lang="en-US" dirty="0">
              <a:sym typeface="Symbol"/>
            </a:endParaRPr>
          </a:p>
          <a:p>
            <a:endParaRPr lang="en-US"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Metabolic Adaptations </a:t>
            </a:r>
          </a:p>
        </p:txBody>
      </p:sp>
      <p:sp>
        <p:nvSpPr>
          <p:cNvPr id="3" name="Content Placeholder 2"/>
          <p:cNvSpPr>
            <a:spLocks noGrp="1"/>
          </p:cNvSpPr>
          <p:nvPr>
            <p:ph idx="1"/>
          </p:nvPr>
        </p:nvSpPr>
        <p:spPr/>
        <p:txBody>
          <a:bodyPr/>
          <a:lstStyle/>
          <a:p>
            <a:pPr algn="just"/>
            <a:r>
              <a:rPr lang="en-US" b="1" dirty="0"/>
              <a:t>Capillary supply- </a:t>
            </a:r>
            <a:r>
              <a:rPr lang="en-US" dirty="0"/>
              <a:t>increase in number of capillaries surrounding each muscle fiber</a:t>
            </a:r>
          </a:p>
          <a:p>
            <a:pPr algn="just"/>
            <a:r>
              <a:rPr lang="en-US" b="1" dirty="0"/>
              <a:t>Myoglobin content- </a:t>
            </a:r>
            <a:r>
              <a:rPr lang="en-US" dirty="0"/>
              <a:t>O2 enters the muscle fiber, it binds to myoglobin </a:t>
            </a:r>
            <a:r>
              <a:rPr lang="en-US" dirty="0" err="1"/>
              <a:t>Hb</a:t>
            </a:r>
            <a:r>
              <a:rPr lang="en-US" dirty="0"/>
              <a:t>.</a:t>
            </a:r>
            <a:r>
              <a:rPr lang="en-US" b="1" dirty="0"/>
              <a:t> </a:t>
            </a:r>
            <a:r>
              <a:rPr lang="en-US" dirty="0"/>
              <a:t>ST fibers contain more myoglobin so they appear red.</a:t>
            </a:r>
          </a:p>
          <a:p>
            <a:pPr algn="just">
              <a:buNone/>
            </a:pPr>
            <a:r>
              <a:rPr lang="en-US" dirty="0"/>
              <a:t>  FT require are highly glycolytic so they require little myoglobin appear white.</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Metabolic Adaptations </a:t>
            </a:r>
          </a:p>
        </p:txBody>
      </p:sp>
      <p:sp>
        <p:nvSpPr>
          <p:cNvPr id="3" name="Content Placeholder 2"/>
          <p:cNvSpPr>
            <a:spLocks noGrp="1"/>
          </p:cNvSpPr>
          <p:nvPr>
            <p:ph idx="1"/>
          </p:nvPr>
        </p:nvSpPr>
        <p:spPr/>
        <p:txBody>
          <a:bodyPr>
            <a:normAutofit lnSpcReduction="10000"/>
          </a:bodyPr>
          <a:lstStyle/>
          <a:p>
            <a:pPr algn="just"/>
            <a:r>
              <a:rPr lang="en-US" b="1" dirty="0"/>
              <a:t>Mitochondrial function- </a:t>
            </a:r>
            <a:r>
              <a:rPr lang="en-US" dirty="0"/>
              <a:t>the ability to use oxygen and produce ATP via oxidation </a:t>
            </a:r>
            <a:r>
              <a:rPr lang="en-US" dirty="0" err="1"/>
              <a:t>depedns</a:t>
            </a:r>
            <a:r>
              <a:rPr lang="en-US" dirty="0"/>
              <a:t> on size, number and efficiency of </a:t>
            </a:r>
            <a:r>
              <a:rPr lang="en-US" dirty="0" err="1"/>
              <a:t>muslce’s</a:t>
            </a:r>
            <a:r>
              <a:rPr lang="en-US" dirty="0"/>
              <a:t>  mitochondria.</a:t>
            </a:r>
          </a:p>
          <a:p>
            <a:pPr algn="just"/>
            <a:r>
              <a:rPr lang="en-US" dirty="0"/>
              <a:t>Increase in skeletal muscle mitochondria in size and number with aerobic training. </a:t>
            </a:r>
          </a:p>
          <a:p>
            <a:pPr algn="just"/>
            <a:r>
              <a:rPr lang="en-US" b="1" dirty="0">
                <a:effectLst>
                  <a:outerShdw blurRad="38100" dist="38100" dir="2700000" algn="tl">
                    <a:srgbClr val="000000">
                      <a:alpha val="43137"/>
                    </a:srgbClr>
                  </a:outerShdw>
                </a:effectLst>
              </a:rPr>
              <a:t>Oxidative Enzymes-  </a:t>
            </a:r>
            <a:r>
              <a:rPr lang="en-US" dirty="0">
                <a:effectLst>
                  <a:outerShdw blurRad="38100" dist="38100" dir="2700000" algn="tl">
                    <a:srgbClr val="000000">
                      <a:alpha val="43137"/>
                    </a:srgbClr>
                  </a:outerShdw>
                </a:effectLst>
              </a:rPr>
              <a:t>Increase in </a:t>
            </a:r>
            <a:r>
              <a:rPr lang="en-US" dirty="0" err="1">
                <a:effectLst>
                  <a:outerShdw blurRad="38100" dist="38100" dir="2700000" algn="tl">
                    <a:srgbClr val="000000">
                      <a:alpha val="43137"/>
                    </a:srgbClr>
                  </a:outerShdw>
                </a:effectLst>
              </a:rPr>
              <a:t>Succinate</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dehydrogenase</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ATPase</a:t>
            </a:r>
            <a:endParaRPr lang="en-US" b="1" dirty="0">
              <a:effectLst>
                <a:outerShdw blurRad="38100" dist="38100" dir="2700000" algn="tl">
                  <a:srgbClr val="000000">
                    <a:alpha val="43137"/>
                  </a:srgbClr>
                </a:outerShdw>
              </a:effectLst>
            </a:endParaRPr>
          </a:p>
          <a:p>
            <a:pPr algn="just">
              <a:buNone/>
            </a:pPr>
            <a:r>
              <a:rPr lang="en-US" dirty="0"/>
              <a:t> </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Metabolic Adaptations </a:t>
            </a:r>
          </a:p>
        </p:txBody>
      </p:sp>
      <p:sp>
        <p:nvSpPr>
          <p:cNvPr id="3" name="Content Placeholder 2"/>
          <p:cNvSpPr>
            <a:spLocks noGrp="1"/>
          </p:cNvSpPr>
          <p:nvPr>
            <p:ph idx="1"/>
          </p:nvPr>
        </p:nvSpPr>
        <p:spPr/>
        <p:txBody>
          <a:bodyPr/>
          <a:lstStyle/>
          <a:p>
            <a:pPr algn="just">
              <a:buNone/>
            </a:pPr>
            <a:r>
              <a:rPr lang="en-US" b="1" dirty="0"/>
              <a:t>Adaptations to anaerobic training </a:t>
            </a:r>
            <a:r>
              <a:rPr lang="en-US" dirty="0"/>
              <a:t>:</a:t>
            </a:r>
          </a:p>
          <a:p>
            <a:pPr algn="just"/>
            <a:r>
              <a:rPr lang="en-US" dirty="0"/>
              <a:t>Change in anaerobic power and anaerobic capacity </a:t>
            </a:r>
          </a:p>
          <a:p>
            <a:pPr algn="just"/>
            <a:r>
              <a:rPr lang="en-US" dirty="0"/>
              <a:t>Sprint training and resistance type training recruit FT muscle fibers significantly more than aerobic </a:t>
            </a:r>
            <a:r>
              <a:rPr lang="en-US" dirty="0" err="1"/>
              <a:t>activites</a:t>
            </a:r>
            <a:r>
              <a:rPr lang="en-US" dirty="0"/>
              <a:t> </a:t>
            </a:r>
            <a:r>
              <a:rPr lang="en-US" dirty="0" err="1"/>
              <a:t>FTa</a:t>
            </a:r>
            <a:r>
              <a:rPr lang="en-US" dirty="0"/>
              <a:t> and </a:t>
            </a:r>
            <a:r>
              <a:rPr lang="en-US" dirty="0" err="1"/>
              <a:t>FTb</a:t>
            </a:r>
            <a:r>
              <a:rPr lang="en-US" dirty="0"/>
              <a:t> muscle fibers undergo an increase in their cross sectional area. </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Metabolic Adaptations </a:t>
            </a:r>
          </a:p>
        </p:txBody>
      </p:sp>
      <p:sp>
        <p:nvSpPr>
          <p:cNvPr id="3" name="Content Placeholder 2"/>
          <p:cNvSpPr>
            <a:spLocks noGrp="1"/>
          </p:cNvSpPr>
          <p:nvPr>
            <p:ph idx="1"/>
          </p:nvPr>
        </p:nvSpPr>
        <p:spPr/>
        <p:txBody>
          <a:bodyPr/>
          <a:lstStyle/>
          <a:p>
            <a:pPr>
              <a:buNone/>
            </a:pPr>
            <a:r>
              <a:rPr lang="en-US" b="1" dirty="0"/>
              <a:t>Adaptations to anaerobic training </a:t>
            </a:r>
          </a:p>
          <a:p>
            <a:r>
              <a:rPr lang="en-US" dirty="0"/>
              <a:t> It alters ATP-</a:t>
            </a:r>
            <a:r>
              <a:rPr lang="en-US" dirty="0" err="1"/>
              <a:t>PCr</a:t>
            </a:r>
            <a:r>
              <a:rPr lang="en-US" dirty="0"/>
              <a:t> and </a:t>
            </a:r>
            <a:r>
              <a:rPr lang="en-US" dirty="0" err="1"/>
              <a:t>anerobic</a:t>
            </a:r>
            <a:r>
              <a:rPr lang="en-US" dirty="0"/>
              <a:t> </a:t>
            </a:r>
            <a:r>
              <a:rPr lang="en-US" dirty="0" err="1"/>
              <a:t>glycolytic</a:t>
            </a:r>
            <a:r>
              <a:rPr lang="en-US" dirty="0"/>
              <a:t> energy systems.</a:t>
            </a:r>
          </a:p>
          <a:p>
            <a:r>
              <a:rPr lang="en-US" dirty="0"/>
              <a:t>The higher the lactate threshold the better aerobic performance.</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Cardiovascular Adaptations To Training</a:t>
            </a:r>
          </a:p>
        </p:txBody>
      </p:sp>
      <p:sp>
        <p:nvSpPr>
          <p:cNvPr id="3" name="Content Placeholder 2"/>
          <p:cNvSpPr>
            <a:spLocks noGrp="1"/>
          </p:cNvSpPr>
          <p:nvPr>
            <p:ph idx="1"/>
          </p:nvPr>
        </p:nvSpPr>
        <p:spPr/>
        <p:txBody>
          <a:bodyPr/>
          <a:lstStyle/>
          <a:p>
            <a:r>
              <a:rPr lang="en-US" dirty="0"/>
              <a:t>Heart size </a:t>
            </a:r>
          </a:p>
          <a:p>
            <a:r>
              <a:rPr lang="en-US" dirty="0"/>
              <a:t>Stroke volume</a:t>
            </a:r>
          </a:p>
          <a:p>
            <a:r>
              <a:rPr lang="en-US" dirty="0"/>
              <a:t>Heart rate</a:t>
            </a:r>
          </a:p>
          <a:p>
            <a:r>
              <a:rPr lang="en-US" dirty="0"/>
              <a:t>Cardiac output</a:t>
            </a:r>
          </a:p>
          <a:p>
            <a:r>
              <a:rPr lang="en-US" dirty="0"/>
              <a:t>Blood flow </a:t>
            </a:r>
          </a:p>
          <a:p>
            <a:r>
              <a:rPr lang="en-US" dirty="0"/>
              <a:t>Blood pressure</a:t>
            </a:r>
          </a:p>
          <a:p>
            <a:r>
              <a:rPr lang="en-US" dirty="0"/>
              <a:t>Blood volume </a:t>
            </a:r>
          </a:p>
          <a:p>
            <a:endParaRPr lang="en-US" dirty="0"/>
          </a:p>
          <a:p>
            <a:endParaRPr lang="en-US" dirty="0"/>
          </a:p>
          <a:p>
            <a:endParaRPr lang="en-US"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a:t>Nutrition (Bioenergetics)</a:t>
            </a:r>
          </a:p>
          <a:p>
            <a:pPr marL="0" indent="0">
              <a:buNone/>
            </a:pPr>
            <a:endParaRPr lang="en-US" dirty="0"/>
          </a:p>
          <a:p>
            <a:r>
              <a:rPr lang="en-US" dirty="0"/>
              <a:t>ATP is  formed by energy in food molecules bonds released and stored in cell </a:t>
            </a:r>
          </a:p>
          <a:p>
            <a:r>
              <a:rPr lang="en-US" dirty="0"/>
              <a:t>Energy from food is stored in form of ATP in cells</a:t>
            </a:r>
          </a:p>
          <a:p>
            <a:r>
              <a:rPr lang="en-US" dirty="0"/>
              <a:t>CHO- 4.1kcal/g</a:t>
            </a:r>
          </a:p>
          <a:p>
            <a:r>
              <a:rPr lang="en-US" dirty="0"/>
              <a:t>Fat – 9.4kcal/g</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dirty="0"/>
              <a:t>Exercise Physiology</a:t>
            </a:r>
          </a:p>
        </p:txBody>
      </p:sp>
      <p:sp>
        <p:nvSpPr>
          <p:cNvPr id="6" name="Slide Number Placeholder 5"/>
          <p:cNvSpPr>
            <a:spLocks noGrp="1"/>
          </p:cNvSpPr>
          <p:nvPr>
            <p:ph type="sldNum" sz="quarter" idx="12"/>
          </p:nvPr>
        </p:nvSpPr>
        <p:spPr/>
        <p:txBody>
          <a:bodyPr/>
          <a:lstStyle/>
          <a:p>
            <a:fld id="{6EA521CE-A461-4D9F-AEA1-741E6DE7E80C}"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Cardiovascular Adaptations To Training</a:t>
            </a:r>
          </a:p>
        </p:txBody>
      </p:sp>
      <p:sp>
        <p:nvSpPr>
          <p:cNvPr id="3" name="Content Placeholder 2"/>
          <p:cNvSpPr>
            <a:spLocks noGrp="1"/>
          </p:cNvSpPr>
          <p:nvPr>
            <p:ph idx="1"/>
          </p:nvPr>
        </p:nvSpPr>
        <p:spPr/>
        <p:txBody>
          <a:bodyPr>
            <a:normAutofit fontScale="92500" lnSpcReduction="10000"/>
          </a:bodyPr>
          <a:lstStyle/>
          <a:p>
            <a:pPr algn="just"/>
            <a:r>
              <a:rPr lang="en-US" dirty="0"/>
              <a:t>Heart mass and volume increases with training </a:t>
            </a:r>
          </a:p>
          <a:p>
            <a:pPr algn="just"/>
            <a:r>
              <a:rPr lang="en-US" dirty="0">
                <a:effectLst>
                  <a:outerShdw blurRad="38100" dist="38100" dir="2700000" algn="tl">
                    <a:srgbClr val="000000">
                      <a:alpha val="43137"/>
                    </a:srgbClr>
                  </a:outerShdw>
                </a:effectLst>
              </a:rPr>
              <a:t>“Cardiac hypertrophy”  </a:t>
            </a:r>
            <a:r>
              <a:rPr lang="en-US" dirty="0"/>
              <a:t>induced by exercises called  “</a:t>
            </a:r>
            <a:r>
              <a:rPr lang="en-US" dirty="0">
                <a:effectLst>
                  <a:outerShdw blurRad="38100" dist="38100" dir="2700000" algn="tl">
                    <a:srgbClr val="000000">
                      <a:alpha val="43137"/>
                    </a:srgbClr>
                  </a:outerShdw>
                </a:effectLst>
              </a:rPr>
              <a:t>athlete’s heart “</a:t>
            </a:r>
          </a:p>
          <a:p>
            <a:pPr algn="just"/>
            <a:r>
              <a:rPr lang="en-US" dirty="0"/>
              <a:t>Left ventricle </a:t>
            </a:r>
          </a:p>
          <a:p>
            <a:pPr algn="just"/>
            <a:r>
              <a:rPr lang="en-US" dirty="0"/>
              <a:t>Type of exercise</a:t>
            </a:r>
          </a:p>
          <a:p>
            <a:pPr algn="just"/>
            <a:r>
              <a:rPr lang="en-US" dirty="0" err="1"/>
              <a:t>Eg</a:t>
            </a:r>
            <a:r>
              <a:rPr lang="en-US" dirty="0"/>
              <a:t>. Resistance training LV must contract against high blood pressure in the systemic circulation High </a:t>
            </a:r>
            <a:r>
              <a:rPr lang="en-US" dirty="0" err="1"/>
              <a:t>afterload</a:t>
            </a:r>
            <a:r>
              <a:rPr lang="en-US" dirty="0"/>
              <a:t>. To </a:t>
            </a:r>
            <a:r>
              <a:rPr lang="en-US" dirty="0" err="1"/>
              <a:t>ovecome</a:t>
            </a:r>
            <a:r>
              <a:rPr lang="en-US" dirty="0"/>
              <a:t> this increase size and increasing contractility.</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Cardiovascular Adaptations To Training</a:t>
            </a:r>
          </a:p>
        </p:txBody>
      </p:sp>
      <p:sp>
        <p:nvSpPr>
          <p:cNvPr id="3" name="Content Placeholder 2"/>
          <p:cNvSpPr>
            <a:spLocks noGrp="1"/>
          </p:cNvSpPr>
          <p:nvPr>
            <p:ph idx="1"/>
          </p:nvPr>
        </p:nvSpPr>
        <p:spPr/>
        <p:txBody>
          <a:bodyPr>
            <a:normAutofit lnSpcReduction="10000"/>
          </a:bodyPr>
          <a:lstStyle/>
          <a:p>
            <a:pPr algn="just"/>
            <a:r>
              <a:rPr lang="en-US" dirty="0"/>
              <a:t>Endurance type training LV Filling increases this is largely attributed to a training induced increase in plasma volume that increases left ventricular end diastolic volume.</a:t>
            </a:r>
            <a:r>
              <a:rPr lang="en-US" dirty="0">
                <a:sym typeface="Symbol"/>
              </a:rPr>
              <a:t> in preload.</a:t>
            </a:r>
          </a:p>
          <a:p>
            <a:pPr algn="just"/>
            <a:r>
              <a:rPr lang="en-US" dirty="0">
                <a:sym typeface="Symbol"/>
              </a:rPr>
              <a:t> in HR at rest and during exercise at the same rate allows a longer diastolic filling period.</a:t>
            </a:r>
          </a:p>
          <a:p>
            <a:pPr algn="just"/>
            <a:r>
              <a:rPr lang="en-US" dirty="0">
                <a:sym typeface="Symbol"/>
              </a:rPr>
              <a:t>The increase in plasma volume and diastolic filling period increase LV chamber size at the end of diastole.</a:t>
            </a:r>
            <a:endParaRPr lang="en-US"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Cardiovascular Adaptations To Training</a:t>
            </a:r>
            <a:endParaRPr lang="en-US" dirty="0"/>
          </a:p>
        </p:txBody>
      </p:sp>
      <p:sp>
        <p:nvSpPr>
          <p:cNvPr id="3" name="Content Placeholder 2"/>
          <p:cNvSpPr>
            <a:spLocks noGrp="1"/>
          </p:cNvSpPr>
          <p:nvPr>
            <p:ph idx="1"/>
          </p:nvPr>
        </p:nvSpPr>
        <p:spPr/>
        <p:txBody>
          <a:bodyPr/>
          <a:lstStyle/>
          <a:p>
            <a:r>
              <a:rPr lang="en-US" dirty="0"/>
              <a:t>Stroke volume: it is overall increase.</a:t>
            </a:r>
          </a:p>
          <a:p>
            <a:r>
              <a:rPr lang="en-US" dirty="0"/>
              <a:t> After endurance training program  SV at </a:t>
            </a:r>
            <a:r>
              <a:rPr lang="en-US" dirty="0" err="1"/>
              <a:t>reat</a:t>
            </a:r>
            <a:r>
              <a:rPr lang="en-US" dirty="0"/>
              <a:t> is higher.</a:t>
            </a:r>
          </a:p>
          <a:p>
            <a:r>
              <a:rPr lang="en-US" dirty="0"/>
              <a:t>Increase in diastolic volume  leads to increase in blood plasma and greater diastolic filling period.</a:t>
            </a:r>
          </a:p>
          <a:p>
            <a:endParaRPr lang="en-US" dirty="0"/>
          </a:p>
          <a:p>
            <a:endParaRPr lang="en-US"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Cardiovascular Adaptations To Training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effectLst>
                  <a:outerShdw blurRad="38100" dist="38100" dir="2700000" algn="tl">
                    <a:srgbClr val="000000">
                      <a:alpha val="43137"/>
                    </a:srgbClr>
                  </a:outerShdw>
                </a:effectLst>
              </a:rPr>
              <a:t>Resting heart rate</a:t>
            </a:r>
            <a:r>
              <a:rPr lang="en-US" dirty="0"/>
              <a:t>: decrease heart rate after endurance training because of increase in parasympathetic activity  in the heart.</a:t>
            </a:r>
          </a:p>
          <a:p>
            <a:r>
              <a:rPr lang="en-US" dirty="0">
                <a:effectLst>
                  <a:outerShdw blurRad="38100" dist="38100" dir="2700000" algn="tl">
                    <a:srgbClr val="000000">
                      <a:alpha val="43137"/>
                    </a:srgbClr>
                  </a:outerShdw>
                </a:effectLst>
              </a:rPr>
              <a:t>Submaximal heart rate </a:t>
            </a:r>
            <a:r>
              <a:rPr lang="en-US" dirty="0"/>
              <a:t>– Greater aerobic conditioning results in proportionally lower heart rate.</a:t>
            </a:r>
          </a:p>
          <a:p>
            <a:r>
              <a:rPr lang="en-US" dirty="0"/>
              <a:t>After a 6 month endurance training program of moderate intensity , decrease in heart rate of 10 to 30 beats/ min Aare common at the same standardized </a:t>
            </a:r>
            <a:r>
              <a:rPr lang="en-US" dirty="0" err="1"/>
              <a:t>submaximal</a:t>
            </a:r>
            <a:r>
              <a:rPr lang="en-US" dirty="0"/>
              <a:t> rate of work.</a:t>
            </a:r>
          </a:p>
          <a:p>
            <a:endParaRPr lang="en-US" dirty="0"/>
          </a:p>
          <a:p>
            <a:pPr>
              <a:buNone/>
            </a:pPr>
            <a:endParaRPr lang="en-US"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Cardiovascular Adaptations To Training</a:t>
            </a:r>
            <a:endParaRPr lang="en-US" dirty="0"/>
          </a:p>
        </p:txBody>
      </p:sp>
      <p:sp>
        <p:nvSpPr>
          <p:cNvPr id="3" name="Content Placeholder 2"/>
          <p:cNvSpPr>
            <a:spLocks noGrp="1"/>
          </p:cNvSpPr>
          <p:nvPr>
            <p:ph idx="1"/>
          </p:nvPr>
        </p:nvSpPr>
        <p:spPr/>
        <p:txBody>
          <a:bodyPr/>
          <a:lstStyle/>
          <a:p>
            <a:pPr>
              <a:buNone/>
            </a:pPr>
            <a:r>
              <a:rPr lang="en-US" b="1" dirty="0">
                <a:effectLst>
                  <a:outerShdw blurRad="38100" dist="38100" dir="2700000" algn="tl">
                    <a:srgbClr val="000000">
                      <a:alpha val="43137"/>
                    </a:srgbClr>
                  </a:outerShdw>
                </a:effectLst>
              </a:rPr>
              <a:t>Cardiac output:</a:t>
            </a:r>
          </a:p>
          <a:p>
            <a:r>
              <a:rPr lang="en-US" dirty="0"/>
              <a:t>SV </a:t>
            </a:r>
            <a:r>
              <a:rPr lang="en-US" dirty="0">
                <a:sym typeface="Symbol"/>
              </a:rPr>
              <a:t> But heart rate at rest and for the same rate of work generally </a:t>
            </a:r>
          </a:p>
          <a:p>
            <a:r>
              <a:rPr lang="en-US" dirty="0">
                <a:sym typeface="Symbol"/>
              </a:rPr>
              <a:t>Cardiac output at rest or during submaximal levels of exercise remains unchanged or  slightly.</a:t>
            </a:r>
          </a:p>
          <a:p>
            <a:r>
              <a:rPr lang="en-US" dirty="0">
                <a:sym typeface="Symbol"/>
              </a:rPr>
              <a:t>Cardiac output at maximal levels of exercise increases considerably coz of in  SV</a:t>
            </a:r>
          </a:p>
          <a:p>
            <a:pPr>
              <a:buNone/>
            </a:pPr>
            <a:endParaRPr lang="en-US" dirty="0"/>
          </a:p>
          <a:p>
            <a:pPr>
              <a:buNone/>
            </a:pPr>
            <a:endParaRPr lang="en-US" b="1"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Cardiovascular Adaptations To Training</a:t>
            </a:r>
            <a:endParaRPr lang="en-US" dirty="0"/>
          </a:p>
        </p:txBody>
      </p:sp>
      <p:sp>
        <p:nvSpPr>
          <p:cNvPr id="3" name="Content Placeholder 2"/>
          <p:cNvSpPr>
            <a:spLocks noGrp="1"/>
          </p:cNvSpPr>
          <p:nvPr>
            <p:ph idx="1"/>
          </p:nvPr>
        </p:nvSpPr>
        <p:spPr>
          <a:xfrm>
            <a:off x="457200" y="1600200"/>
            <a:ext cx="8229600" cy="4648200"/>
          </a:xfrm>
        </p:spPr>
        <p:txBody>
          <a:bodyPr/>
          <a:lstStyle/>
          <a:p>
            <a:pPr>
              <a:buNone/>
            </a:pPr>
            <a:r>
              <a:rPr lang="en-US" dirty="0">
                <a:effectLst>
                  <a:outerShdw blurRad="38100" dist="38100" dir="2700000" algn="tl">
                    <a:srgbClr val="000000">
                      <a:alpha val="43137"/>
                    </a:srgbClr>
                  </a:outerShdw>
                </a:effectLst>
              </a:rPr>
              <a:t>Blood flow</a:t>
            </a:r>
            <a:r>
              <a:rPr lang="en-US" dirty="0"/>
              <a:t>: results from </a:t>
            </a:r>
          </a:p>
          <a:p>
            <a:pPr>
              <a:buNone/>
            </a:pPr>
            <a:r>
              <a:rPr lang="en-US" dirty="0"/>
              <a:t>1. increased capillarization</a:t>
            </a:r>
          </a:p>
          <a:p>
            <a:pPr>
              <a:buNone/>
            </a:pPr>
            <a:r>
              <a:rPr lang="en-US" dirty="0"/>
              <a:t>2. Greater opening of existing capillaries</a:t>
            </a:r>
          </a:p>
          <a:p>
            <a:pPr>
              <a:buNone/>
            </a:pPr>
            <a:r>
              <a:rPr lang="en-US" dirty="0"/>
              <a:t>3. More effective blood redistribution</a:t>
            </a:r>
          </a:p>
          <a:p>
            <a:pPr>
              <a:buNone/>
            </a:pPr>
            <a:r>
              <a:rPr lang="en-US" dirty="0"/>
              <a:t>4. Increased blood Volume.</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Cardiovascular Adaptations To Training</a:t>
            </a:r>
            <a:endParaRPr lang="en-US" dirty="0"/>
          </a:p>
        </p:txBody>
      </p:sp>
      <p:sp>
        <p:nvSpPr>
          <p:cNvPr id="3" name="Content Placeholder 2"/>
          <p:cNvSpPr>
            <a:spLocks noGrp="1"/>
          </p:cNvSpPr>
          <p:nvPr>
            <p:ph idx="1"/>
          </p:nvPr>
        </p:nvSpPr>
        <p:spPr/>
        <p:txBody>
          <a:bodyPr/>
          <a:lstStyle/>
          <a:p>
            <a:pPr>
              <a:buNone/>
            </a:pPr>
            <a:r>
              <a:rPr lang="en-US" dirty="0">
                <a:effectLst>
                  <a:outerShdw blurRad="38100" dist="38100" dir="2700000" algn="tl">
                    <a:srgbClr val="000000">
                      <a:alpha val="43137"/>
                    </a:srgbClr>
                  </a:outerShdw>
                </a:effectLst>
              </a:rPr>
              <a:t>Blood Pressure:  </a:t>
            </a:r>
          </a:p>
          <a:p>
            <a:r>
              <a:rPr lang="en-US" dirty="0"/>
              <a:t>Resting BP is reduced  by endurance training in moderate hypertension</a:t>
            </a:r>
          </a:p>
          <a:p>
            <a:r>
              <a:rPr lang="en-US" dirty="0"/>
              <a:t>Endurance training results in reduction of BP at the same sub maximal work rate.</a:t>
            </a:r>
          </a:p>
          <a:p>
            <a:r>
              <a:rPr lang="en-US" dirty="0"/>
              <a:t>At maximal rates of work, SBP is increased and DBP is decreased.</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Respiratory adaptations to training </a:t>
            </a:r>
          </a:p>
        </p:txBody>
      </p:sp>
      <p:sp>
        <p:nvSpPr>
          <p:cNvPr id="3" name="Content Placeholder 2"/>
          <p:cNvSpPr>
            <a:spLocks noGrp="1"/>
          </p:cNvSpPr>
          <p:nvPr>
            <p:ph idx="1"/>
          </p:nvPr>
        </p:nvSpPr>
        <p:spPr/>
        <p:txBody>
          <a:bodyPr/>
          <a:lstStyle/>
          <a:p>
            <a:pPr algn="just"/>
            <a:r>
              <a:rPr lang="en-US" dirty="0"/>
              <a:t>The combined effect of Increased TV and Respiration Rate is an increase  in Pulmonary ventilation during maximal effort following training </a:t>
            </a:r>
          </a:p>
          <a:p>
            <a:pPr algn="just"/>
            <a:r>
              <a:rPr lang="en-US" dirty="0"/>
              <a:t>Pulmonary diffusion at maximal work rates increases, probably because of increased ventilation and increased lung perfusion.</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Respiratory adaptations to training </a:t>
            </a:r>
          </a:p>
        </p:txBody>
      </p:sp>
      <p:sp>
        <p:nvSpPr>
          <p:cNvPr id="3" name="Content Placeholder 2"/>
          <p:cNvSpPr>
            <a:spLocks noGrp="1"/>
          </p:cNvSpPr>
          <p:nvPr>
            <p:ph idx="1"/>
          </p:nvPr>
        </p:nvSpPr>
        <p:spPr/>
        <p:txBody>
          <a:bodyPr/>
          <a:lstStyle/>
          <a:p>
            <a:r>
              <a:rPr lang="en-US" dirty="0"/>
              <a:t>The a-vO2  difference increase with training , most notably at maximal levels of work, reflecting increased oxygen extraction by the tissues and more effective blood distribution to the active tissues.</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Complications Of Bed Rest </a:t>
            </a:r>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energy systems </a:t>
            </a:r>
          </a:p>
        </p:txBody>
      </p:sp>
      <p:sp>
        <p:nvSpPr>
          <p:cNvPr id="3" name="Content Placeholder 2"/>
          <p:cNvSpPr>
            <a:spLocks noGrp="1"/>
          </p:cNvSpPr>
          <p:nvPr>
            <p:ph idx="1"/>
          </p:nvPr>
        </p:nvSpPr>
        <p:spPr/>
        <p:txBody>
          <a:bodyPr/>
          <a:lstStyle/>
          <a:p>
            <a:r>
              <a:rPr lang="en-US" dirty="0"/>
              <a:t>An ATP  molecule =adenine combined            with ribose  and 3 </a:t>
            </a:r>
            <a:r>
              <a:rPr lang="en-US" dirty="0" err="1"/>
              <a:t>Phoshpate</a:t>
            </a:r>
            <a:endParaRPr lang="en-US" dirty="0"/>
          </a:p>
          <a:p>
            <a:r>
              <a:rPr lang="en-US" dirty="0"/>
              <a:t>Adenine nitrogen based and </a:t>
            </a:r>
          </a:p>
          <a:p>
            <a:pPr>
              <a:buNone/>
            </a:pPr>
            <a:r>
              <a:rPr lang="en-US" dirty="0"/>
              <a:t>      ribose 5 based sugar  </a:t>
            </a:r>
          </a:p>
          <a:p>
            <a:r>
              <a:rPr lang="en-US" dirty="0"/>
              <a:t>ATP combined with water hydrolysis</a:t>
            </a:r>
          </a:p>
          <a:p>
            <a:pPr>
              <a:buNone/>
            </a:pPr>
            <a:r>
              <a:rPr lang="en-US" dirty="0"/>
              <a:t> Acted by </a:t>
            </a:r>
            <a:r>
              <a:rPr lang="en-US" dirty="0" err="1"/>
              <a:t>ATPase</a:t>
            </a:r>
            <a:r>
              <a:rPr lang="en-US" dirty="0"/>
              <a:t> last phosphate groups</a:t>
            </a:r>
          </a:p>
          <a:p>
            <a:pPr>
              <a:buNone/>
            </a:pPr>
            <a:r>
              <a:rPr lang="en-US" dirty="0"/>
              <a:t> splits and </a:t>
            </a:r>
            <a:r>
              <a:rPr lang="en-US" dirty="0" err="1"/>
              <a:t>relseses</a:t>
            </a:r>
            <a:r>
              <a:rPr lang="en-US" dirty="0"/>
              <a:t> 7.3 kcal/mole</a:t>
            </a:r>
          </a:p>
          <a:p>
            <a:endParaRPr lang="en-US"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Exercise Physiology</a:t>
            </a:r>
          </a:p>
        </p:txBody>
      </p:sp>
      <p:sp>
        <p:nvSpPr>
          <p:cNvPr id="6" name="Slide Number Placeholder 5"/>
          <p:cNvSpPr>
            <a:spLocks noGrp="1"/>
          </p:cNvSpPr>
          <p:nvPr>
            <p:ph type="sldNum" sz="quarter" idx="12"/>
          </p:nvPr>
        </p:nvSpPr>
        <p:spPr/>
        <p:txBody>
          <a:bodyPr/>
          <a:lstStyle/>
          <a:p>
            <a:fld id="{6EA521CE-A461-4D9F-AEA1-741E6DE7E80C}" type="slidenum">
              <a:rPr lang="en-US" smtClean="0"/>
              <a:pPr/>
              <a:t>6</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7289870" y="1295400"/>
            <a:ext cx="1854130" cy="45720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60</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57200" y="381000"/>
            <a:ext cx="8077200" cy="6125817"/>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61</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143000" y="1752600"/>
            <a:ext cx="6848819" cy="4119217"/>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Complication of bed rest </a:t>
            </a:r>
          </a:p>
        </p:txBody>
      </p:sp>
      <p:sp>
        <p:nvSpPr>
          <p:cNvPr id="3" name="Content Placeholder 2"/>
          <p:cNvSpPr>
            <a:spLocks noGrp="1"/>
          </p:cNvSpPr>
          <p:nvPr>
            <p:ph idx="1"/>
          </p:nvPr>
        </p:nvSpPr>
        <p:spPr/>
        <p:txBody>
          <a:bodyPr>
            <a:normAutofit fontScale="70000" lnSpcReduction="20000"/>
          </a:bodyPr>
          <a:lstStyle/>
          <a:p>
            <a:pPr marL="0" indent="0" algn="just">
              <a:buNone/>
            </a:pPr>
            <a:r>
              <a:rPr lang="en-IN" b="1" dirty="0"/>
              <a:t>Effects on the muscles and bones</a:t>
            </a:r>
          </a:p>
          <a:p>
            <a:pPr marL="0" indent="0" algn="just">
              <a:buNone/>
            </a:pPr>
            <a:br>
              <a:rPr lang="en-IN" dirty="0"/>
            </a:br>
            <a:r>
              <a:rPr lang="en-IN" dirty="0"/>
              <a:t>The </a:t>
            </a:r>
            <a:r>
              <a:rPr lang="en-IN" dirty="0" err="1"/>
              <a:t>musculo</a:t>
            </a:r>
            <a:r>
              <a:rPr lang="en-IN" dirty="0"/>
              <a:t>-skeletal system functions best when supporting the body in an upright posture against gravity. The weight-bearing muscles of the neck, abdomen, lower back, buttocks, thighs and calves are particularly important for this purpose, and the deterioration caused by bed rest affects these muscles most seriously.</a:t>
            </a:r>
            <a:br>
              <a:rPr lang="en-IN" dirty="0"/>
            </a:br>
            <a:br>
              <a:rPr lang="en-IN" dirty="0"/>
            </a:br>
            <a:r>
              <a:rPr lang="en-IN" dirty="0"/>
              <a:t>When muscles aren’t used, they rapidly begin to weaken and atrophy (waste away). Strength can decrease as much as 20-30% after only a week of complete bed rest, and it generally takes much longer to regain the strength than it took to lose it. </a:t>
            </a:r>
            <a:br>
              <a:rPr lang="en-IN" dirty="0"/>
            </a:br>
            <a:br>
              <a:rPr lang="en-IN" dirty="0"/>
            </a:br>
            <a:endParaRPr lang="en-IN"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62</a:t>
            </a:fld>
            <a:endParaRPr lang="en-US" dirty="0"/>
          </a:p>
        </p:txBody>
      </p:sp>
    </p:spTree>
    <p:extLst>
      <p:ext uri="{BB962C8B-B14F-4D97-AF65-F5344CB8AC3E}">
        <p14:creationId xmlns:p14="http://schemas.microsoft.com/office/powerpoint/2010/main" val="16194698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70000" lnSpcReduction="20000"/>
          </a:bodyPr>
          <a:lstStyle/>
          <a:p>
            <a:br>
              <a:rPr lang="en-IN" dirty="0"/>
            </a:br>
            <a:r>
              <a:rPr lang="en-IN" dirty="0"/>
              <a:t>Decreased muscle strength, together with other structural changes to the nerves and muscles, affects co-ordination and balance, and increases the risk of falls.</a:t>
            </a:r>
            <a:br>
              <a:rPr lang="en-IN" dirty="0"/>
            </a:br>
            <a:endParaRPr lang="en-IN" dirty="0"/>
          </a:p>
          <a:p>
            <a:r>
              <a:rPr lang="en-IN" dirty="0"/>
              <a:t>Bed rest also causes the bones to lose density because they aren’t performing their normal weight-bearing function. The leg bones are the most likely to be affected. Thinner bones increase the risk of fractures, even with minor falls.  </a:t>
            </a:r>
            <a:br>
              <a:rPr lang="en-IN" dirty="0"/>
            </a:br>
            <a:endParaRPr lang="en-IN" dirty="0"/>
          </a:p>
          <a:p>
            <a:r>
              <a:rPr lang="en-IN" dirty="0"/>
              <a:t>Immobility can also lead to limited joint movement. The cartilage around joints begins to deteriorate, while the connective tissue thickens and the muscles shorten, typically at the hip, knee and shoulder. This negatively affects walking and daily activities.</a:t>
            </a:r>
          </a:p>
          <a:p>
            <a:endParaRPr lang="en-IN"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63</a:t>
            </a:fld>
            <a:endParaRPr lang="en-US" dirty="0"/>
          </a:p>
        </p:txBody>
      </p:sp>
    </p:spTree>
    <p:extLst>
      <p:ext uri="{BB962C8B-B14F-4D97-AF65-F5344CB8AC3E}">
        <p14:creationId xmlns:p14="http://schemas.microsoft.com/office/powerpoint/2010/main" val="33099404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70000" lnSpcReduction="20000"/>
          </a:bodyPr>
          <a:lstStyle/>
          <a:p>
            <a:r>
              <a:rPr lang="en-IN" b="1" dirty="0"/>
              <a:t>Effects on the heart and blood </a:t>
            </a:r>
            <a:br>
              <a:rPr lang="en-IN" dirty="0"/>
            </a:br>
            <a:r>
              <a:rPr lang="en-IN" dirty="0"/>
              <a:t>Like the muscular system, the cardiovascular system functions best when the body is in an upright position, working against gravity. After just a few days of bed rest, blood starts to pool in the legs. On standing, this can lead to dizziness and falls. </a:t>
            </a:r>
            <a:br>
              <a:rPr lang="en-IN" dirty="0"/>
            </a:br>
            <a:br>
              <a:rPr lang="en-IN" dirty="0"/>
            </a:br>
            <a:r>
              <a:rPr lang="en-IN" dirty="0"/>
              <a:t>Immobility also causes the heart to beat more quickly, and the volume of blood pumped is lower. The volume of blood generally in the body is lower, and there is less oxygen uptake by the body. This results in poorer aerobic fitness and fatigue sets in more easily.</a:t>
            </a:r>
            <a:br>
              <a:rPr lang="en-IN" dirty="0"/>
            </a:br>
            <a:br>
              <a:rPr lang="en-IN" dirty="0"/>
            </a:br>
            <a:r>
              <a:rPr lang="en-IN" dirty="0"/>
              <a:t>The blood also becomes thicker and stickier, which increases the risk of a blood clot forming, especially in the legs (deep vein thrombosis) and the lungs (pulmonary embolism). </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64</a:t>
            </a:fld>
            <a:endParaRPr lang="en-US" dirty="0"/>
          </a:p>
        </p:txBody>
      </p:sp>
    </p:spTree>
    <p:extLst>
      <p:ext uri="{BB962C8B-B14F-4D97-AF65-F5344CB8AC3E}">
        <p14:creationId xmlns:p14="http://schemas.microsoft.com/office/powerpoint/2010/main" val="29439385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70000" lnSpcReduction="20000"/>
          </a:bodyPr>
          <a:lstStyle/>
          <a:p>
            <a:br>
              <a:rPr lang="en-IN" dirty="0"/>
            </a:br>
            <a:r>
              <a:rPr lang="en-IN" b="1" dirty="0"/>
              <a:t>Effects on the lungs and blood</a:t>
            </a:r>
            <a:br>
              <a:rPr lang="en-IN" dirty="0"/>
            </a:br>
            <a:r>
              <a:rPr lang="en-IN" dirty="0"/>
              <a:t>Bed rest increases the risk of pneumonia and atelectasis (collapse of lung tissue). </a:t>
            </a:r>
            <a:br>
              <a:rPr lang="en-IN" dirty="0"/>
            </a:br>
            <a:br>
              <a:rPr lang="en-IN" dirty="0"/>
            </a:br>
            <a:r>
              <a:rPr lang="en-IN" dirty="0"/>
              <a:t>Fluid tends to build up in the lungs because the muscles aren’t working to remove excess fluid from the body. It’s harder for the lungs to expand when you’re lying flat, so blood pools in the chest area, leading to decreased lung volume. Coughing is not as effective due to weakened abdominal and chest muscles, causing mucus to collect in the lungs.</a:t>
            </a:r>
            <a:br>
              <a:rPr lang="en-IN" dirty="0"/>
            </a:br>
            <a:br>
              <a:rPr lang="en-IN" dirty="0"/>
            </a:br>
            <a:r>
              <a:rPr lang="en-IN" dirty="0"/>
              <a:t>Breathing also becomes shallower, which leads to poorer oxygen-carbon dioxide exchange in the lungs. </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65</a:t>
            </a:fld>
            <a:endParaRPr lang="en-US" dirty="0"/>
          </a:p>
        </p:txBody>
      </p:sp>
    </p:spTree>
    <p:extLst>
      <p:ext uri="{BB962C8B-B14F-4D97-AF65-F5344CB8AC3E}">
        <p14:creationId xmlns:p14="http://schemas.microsoft.com/office/powerpoint/2010/main" val="6277230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a:t>Effects on the skin</a:t>
            </a:r>
            <a:br>
              <a:rPr lang="en-IN" dirty="0"/>
            </a:br>
            <a:r>
              <a:rPr lang="en-IN" dirty="0"/>
              <a:t>Bed sores or pressure sores are a kind of skin ulcer and are a common result of the additional pressure placed on parts of the body resting on the bed surface: the blood supply to the skin covering these parts becomes insufficient. </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66</a:t>
            </a:fld>
            <a:endParaRPr lang="en-US" dirty="0"/>
          </a:p>
        </p:txBody>
      </p:sp>
    </p:spTree>
    <p:extLst>
      <p:ext uri="{BB962C8B-B14F-4D97-AF65-F5344CB8AC3E}">
        <p14:creationId xmlns:p14="http://schemas.microsoft.com/office/powerpoint/2010/main" val="31718681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62500" lnSpcReduction="20000"/>
          </a:bodyPr>
          <a:lstStyle/>
          <a:p>
            <a:r>
              <a:rPr lang="en-IN" b="1" dirty="0"/>
              <a:t>Effects on digestion and excretion</a:t>
            </a:r>
            <a:br>
              <a:rPr lang="en-IN" dirty="0"/>
            </a:br>
            <a:r>
              <a:rPr lang="en-IN" dirty="0"/>
              <a:t>Constipation is common, due to several factors including decreased mobility, decreased fluid intake, decreased peristalsis (movement of the digestive tract) and incomplete emptying of the bowels. </a:t>
            </a:r>
            <a:br>
              <a:rPr lang="en-IN" dirty="0"/>
            </a:br>
            <a:br>
              <a:rPr lang="en-IN" dirty="0"/>
            </a:br>
            <a:r>
              <a:rPr lang="en-IN" dirty="0"/>
              <a:t>Appetite is often suppressed in bedridden patients, and malnutrition and dehydration may occur if proper attention is not paid to diet.</a:t>
            </a:r>
            <a:br>
              <a:rPr lang="en-IN" dirty="0"/>
            </a:br>
            <a:br>
              <a:rPr lang="en-IN" dirty="0"/>
            </a:br>
            <a:r>
              <a:rPr lang="en-IN" dirty="0"/>
              <a:t>Prolonged bed rest also makes urination less effective. The bladder is harder to empty and tends to retain fluid, which can lead to infection. There is also greater excretion of urinary calcium, which raises the risk for bladder and kidney stones.</a:t>
            </a:r>
            <a:br>
              <a:rPr lang="en-IN" dirty="0"/>
            </a:br>
            <a:br>
              <a:rPr lang="en-IN" dirty="0"/>
            </a:br>
            <a:r>
              <a:rPr lang="en-IN" dirty="0"/>
              <a:t>Incontinence due to bed rest is also common: disorientation, confusion and decreased mobility can all contribute to this problem.</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67</a:t>
            </a:fld>
            <a:endParaRPr lang="en-US" dirty="0"/>
          </a:p>
        </p:txBody>
      </p:sp>
    </p:spTree>
    <p:extLst>
      <p:ext uri="{BB962C8B-B14F-4D97-AF65-F5344CB8AC3E}">
        <p14:creationId xmlns:p14="http://schemas.microsoft.com/office/powerpoint/2010/main" val="40323109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20000"/>
          </a:bodyPr>
          <a:lstStyle/>
          <a:p>
            <a:r>
              <a:rPr lang="en-IN" b="1" dirty="0"/>
              <a:t>Effects on the metabolism and hormonal system</a:t>
            </a:r>
            <a:br>
              <a:rPr lang="en-IN" dirty="0"/>
            </a:br>
            <a:r>
              <a:rPr lang="en-IN" dirty="0"/>
              <a:t>Prolonged bed rest can cause numerous complex changes in the balance of hormones and minerals in the body, and in how the body processes energy. </a:t>
            </a:r>
            <a:br>
              <a:rPr lang="en-IN" dirty="0"/>
            </a:br>
            <a:br>
              <a:rPr lang="en-IN" dirty="0"/>
            </a:br>
            <a:r>
              <a:rPr lang="en-IN" dirty="0"/>
              <a:t>For example, immobility causes a reduction in the percentage of lean mass to body fat, and raises the risk of developing diabetes: immobile muscles can develop reduced insulin sensitivity, which in turn leads to raised blood sugar levels.</a:t>
            </a:r>
            <a:br>
              <a:rPr lang="en-IN" dirty="0"/>
            </a:br>
            <a:br>
              <a:rPr lang="en-IN" dirty="0"/>
            </a:br>
            <a:endParaRPr lang="en-IN"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68</a:t>
            </a:fld>
            <a:endParaRPr lang="en-US" dirty="0"/>
          </a:p>
        </p:txBody>
      </p:sp>
    </p:spTree>
    <p:extLst>
      <p:ext uri="{BB962C8B-B14F-4D97-AF65-F5344CB8AC3E}">
        <p14:creationId xmlns:p14="http://schemas.microsoft.com/office/powerpoint/2010/main" val="4408387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20000"/>
          </a:bodyPr>
          <a:lstStyle/>
          <a:p>
            <a:r>
              <a:rPr lang="en-IN" b="1" dirty="0"/>
              <a:t>Effects on the brain</a:t>
            </a:r>
            <a:br>
              <a:rPr lang="en-IN" dirty="0"/>
            </a:br>
            <a:r>
              <a:rPr lang="en-IN" dirty="0"/>
              <a:t>Bed rest in combination with the stress of illness are associated with increased risk for various mental health and cognitive issues, including anxiety, depression, irritability, apathy, sleep disturbances and confusion.</a:t>
            </a:r>
            <a:br>
              <a:rPr lang="en-IN" dirty="0"/>
            </a:br>
            <a:br>
              <a:rPr lang="en-IN" dirty="0"/>
            </a:br>
            <a:r>
              <a:rPr lang="en-IN" dirty="0"/>
              <a:t>Many of these ill effects can be greatly reduced by short spells of mild activity – every little bit helps, even if only getting up to walk a few steps every day. Some exercises can even be done while lying down, if you aren’t yet able to stand easily. Be sure to plan and follow an exercise and recovery programme in consultation with your health professionals.</a:t>
            </a:r>
          </a:p>
          <a:p>
            <a:endParaRPr lang="en-IN"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69</a:t>
            </a:fld>
            <a:endParaRPr lang="en-US" dirty="0"/>
          </a:p>
        </p:txBody>
      </p:sp>
    </p:spTree>
    <p:extLst>
      <p:ext uri="{BB962C8B-B14F-4D97-AF65-F5344CB8AC3E}">
        <p14:creationId xmlns:p14="http://schemas.microsoft.com/office/powerpoint/2010/main" val="2066826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Source of energy ? </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Exercise Physiology</a:t>
            </a:r>
          </a:p>
        </p:txBody>
      </p:sp>
      <p:sp>
        <p:nvSpPr>
          <p:cNvPr id="6" name="Slide Number Placeholder 5"/>
          <p:cNvSpPr>
            <a:spLocks noGrp="1"/>
          </p:cNvSpPr>
          <p:nvPr>
            <p:ph type="sldNum" sz="quarter" idx="12"/>
          </p:nvPr>
        </p:nvSpPr>
        <p:spPr/>
        <p:txBody>
          <a:bodyPr/>
          <a:lstStyle/>
          <a:p>
            <a:fld id="{6EA521CE-A461-4D9F-AEA1-741E6DE7E80C}"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70</a:t>
            </a:fld>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59710" y="304800"/>
            <a:ext cx="8684290" cy="5779458"/>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a:effectLst>
                  <a:outerShdw blurRad="38100" dist="38100" dir="2700000" algn="tl">
                    <a:srgbClr val="000000">
                      <a:alpha val="43137"/>
                    </a:srgbClr>
                  </a:outerShdw>
                </a:effectLst>
              </a:rPr>
              <a:t>Acute Physiological Effect </a:t>
            </a:r>
            <a:r>
              <a:rPr lang="en-US">
                <a:effectLst>
                  <a:outerShdw blurRad="38100" dist="38100" dir="2700000" algn="tl">
                    <a:srgbClr val="000000">
                      <a:alpha val="43137"/>
                    </a:srgbClr>
                  </a:outerShdw>
                </a:effectLst>
              </a:rPr>
              <a:t>Of Mobilization </a:t>
            </a:r>
            <a:r>
              <a:rPr lang="en-US" dirty="0">
                <a:effectLst>
                  <a:outerShdw blurRad="38100" dist="38100" dir="2700000" algn="tl">
                    <a:srgbClr val="000000">
                      <a:alpha val="43137"/>
                    </a:srgbClr>
                  </a:outerShdw>
                </a:effectLst>
              </a:rPr>
              <a:t>And Exercise  </a:t>
            </a:r>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71</a:t>
            </a:fld>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685800" y="1371599"/>
            <a:ext cx="7924800" cy="4651537"/>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a:effectLst>
                  <a:outerShdw blurRad="38100" dist="38100" dir="2700000" algn="tl">
                    <a:srgbClr val="000000">
                      <a:alpha val="43137"/>
                    </a:srgbClr>
                  </a:outerShdw>
                </a:effectLst>
              </a:rPr>
              <a:t>Acute Physiological Effect Of </a:t>
            </a:r>
            <a:r>
              <a:rPr lang="en-US" dirty="0" err="1">
                <a:effectLst>
                  <a:outerShdw blurRad="38100" dist="38100" dir="2700000" algn="tl">
                    <a:srgbClr val="000000">
                      <a:alpha val="43137"/>
                    </a:srgbClr>
                  </a:outerShdw>
                </a:effectLst>
              </a:rPr>
              <a:t>Mobalization</a:t>
            </a:r>
            <a:r>
              <a:rPr lang="en-US" dirty="0">
                <a:effectLst>
                  <a:outerShdw blurRad="38100" dist="38100" dir="2700000" algn="tl">
                    <a:srgbClr val="000000">
                      <a:alpha val="43137"/>
                    </a:srgbClr>
                  </a:outerShdw>
                </a:effectLst>
              </a:rPr>
              <a:t> And Exercise </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72</a:t>
            </a:fld>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609600" y="1295400"/>
            <a:ext cx="7543800" cy="4876799"/>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Aerobic </a:t>
            </a:r>
            <a:r>
              <a:rPr lang="en-US"/>
              <a:t>and Anaerobic </a:t>
            </a:r>
            <a:r>
              <a:rPr lang="en-US" dirty="0"/>
              <a:t>training </a:t>
            </a:r>
            <a:endParaRPr lang="en-IN" dirty="0"/>
          </a:p>
        </p:txBody>
      </p:sp>
      <p:sp>
        <p:nvSpPr>
          <p:cNvPr id="3" name="Content Placeholder 2"/>
          <p:cNvSpPr>
            <a:spLocks noGrp="1"/>
          </p:cNvSpPr>
          <p:nvPr>
            <p:ph idx="1"/>
          </p:nvPr>
        </p:nvSpPr>
        <p:spPr/>
        <p:txBody>
          <a:bodyPr/>
          <a:lstStyle/>
          <a:p>
            <a:endParaRPr lang="en-IN"/>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dirty="0"/>
          </a:p>
        </p:txBody>
      </p:sp>
      <p:sp>
        <p:nvSpPr>
          <p:cNvPr id="5" name="Footer Placeholder 4"/>
          <p:cNvSpPr>
            <a:spLocks noGrp="1"/>
          </p:cNvSpPr>
          <p:nvPr>
            <p:ph type="ftr" sz="quarter" idx="11"/>
          </p:nvPr>
        </p:nvSpPr>
        <p:spPr/>
        <p:txBody>
          <a:bodyPr/>
          <a:lstStyle/>
          <a:p>
            <a:r>
              <a:rPr lang="en-US"/>
              <a:t>Exercise Physiology</a:t>
            </a:r>
            <a:endParaRPr lang="en-US" dirty="0"/>
          </a:p>
        </p:txBody>
      </p:sp>
      <p:sp>
        <p:nvSpPr>
          <p:cNvPr id="6" name="Slide Number Placeholder 5"/>
          <p:cNvSpPr>
            <a:spLocks noGrp="1"/>
          </p:cNvSpPr>
          <p:nvPr>
            <p:ph type="sldNum" sz="quarter" idx="12"/>
          </p:nvPr>
        </p:nvSpPr>
        <p:spPr/>
        <p:txBody>
          <a:bodyPr/>
          <a:lstStyle/>
          <a:p>
            <a:fld id="{6EA521CE-A461-4D9F-AEA1-741E6DE7E80C}" type="slidenum">
              <a:rPr lang="en-US" smtClean="0"/>
              <a:pPr/>
              <a:t>73</a:t>
            </a:fld>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A574009E-44A0-40ED-9751-FAA4F1F9CC32}" type="datetime1">
              <a:rPr lang="en-US"/>
              <a:pPr/>
              <a:t>6/18/2024</a:t>
            </a:fld>
            <a:endParaRPr lang="en-US" altLang="en-US"/>
          </a:p>
        </p:txBody>
      </p:sp>
      <p:sp>
        <p:nvSpPr>
          <p:cNvPr id="5" name="Footer Placeholder 2"/>
          <p:cNvSpPr>
            <a:spLocks noGrp="1"/>
          </p:cNvSpPr>
          <p:nvPr>
            <p:ph type="ftr" sz="quarter" idx="11"/>
          </p:nvPr>
        </p:nvSpPr>
        <p:spPr/>
        <p:txBody>
          <a:bodyPr/>
          <a:lstStyle/>
          <a:p>
            <a:r>
              <a:rPr lang="en-US" altLang="en-US"/>
              <a:t>GENERAL PRINCIPLES OF EXERCISE PRESCRIPTION</a:t>
            </a:r>
          </a:p>
        </p:txBody>
      </p:sp>
      <p:sp>
        <p:nvSpPr>
          <p:cNvPr id="6" name="Slide Number Placeholder 3"/>
          <p:cNvSpPr>
            <a:spLocks noGrp="1"/>
          </p:cNvSpPr>
          <p:nvPr>
            <p:ph type="sldNum" sz="quarter" idx="12"/>
          </p:nvPr>
        </p:nvSpPr>
        <p:spPr/>
        <p:txBody>
          <a:bodyPr/>
          <a:lstStyle/>
          <a:p>
            <a:fld id="{747124D4-7238-4CFB-9296-B4CFF9E332C6}" type="slidenum">
              <a:rPr lang="en-US" altLang="en-US"/>
              <a:pPr/>
              <a:t>74</a:t>
            </a:fld>
            <a:endParaRPr lang="en-US" altLang="en-US"/>
          </a:p>
        </p:txBody>
      </p:sp>
      <p:sp>
        <p:nvSpPr>
          <p:cNvPr id="2" name="Title 1"/>
          <p:cNvSpPr>
            <a:spLocks noGrp="1"/>
          </p:cNvSpPr>
          <p:nvPr>
            <p:ph type="ctrTitle" idx="4294967295"/>
          </p:nvPr>
        </p:nvSpPr>
        <p:spPr>
          <a:xfrm>
            <a:off x="457200" y="3505200"/>
            <a:ext cx="8229600" cy="990600"/>
          </a:xfrm>
        </p:spPr>
        <p:txBody>
          <a:bodyPr anchor="b">
            <a:normAutofit fontScale="90000"/>
          </a:bodyPr>
          <a:lstStyle/>
          <a:p>
            <a:br>
              <a:rPr lang="en-US" sz="6900">
                <a:effectLst>
                  <a:outerShdw blurRad="38100" dist="38100" dir="2700000" algn="tl">
                    <a:srgbClr val="C0C0C0"/>
                  </a:outerShdw>
                </a:effectLst>
              </a:rPr>
            </a:br>
            <a:br>
              <a:rPr lang="en-US" sz="6900">
                <a:effectLst>
                  <a:outerShdw blurRad="38100" dist="38100" dir="2700000" algn="tl">
                    <a:srgbClr val="C0C0C0"/>
                  </a:outerShdw>
                </a:effectLst>
              </a:rPr>
            </a:br>
            <a:br>
              <a:rPr lang="en-US" sz="6900">
                <a:effectLst>
                  <a:outerShdw blurRad="38100" dist="38100" dir="2700000" algn="tl">
                    <a:srgbClr val="C0C0C0"/>
                  </a:outerShdw>
                </a:effectLst>
              </a:rPr>
            </a:br>
            <a:r>
              <a:rPr lang="en-US" sz="6900">
                <a:effectLst>
                  <a:outerShdw blurRad="38100" dist="38100" dir="2700000" algn="tl">
                    <a:srgbClr val="C0C0C0"/>
                  </a:outerShdw>
                </a:effectLst>
              </a:rPr>
              <a:t>GENERAL PRINCIPLES OF EXERCISE PRESCRIPTION</a:t>
            </a:r>
          </a:p>
        </p:txBody>
      </p:sp>
      <p:sp>
        <p:nvSpPr>
          <p:cNvPr id="3075" name="Subtitle 2"/>
          <p:cNvSpPr>
            <a:spLocks noGrp="1"/>
          </p:cNvSpPr>
          <p:nvPr>
            <p:ph type="subTitle" idx="4294967295"/>
          </p:nvPr>
        </p:nvSpPr>
        <p:spPr>
          <a:xfrm>
            <a:off x="609600" y="5029200"/>
            <a:ext cx="8229600" cy="914400"/>
          </a:xfrm>
        </p:spPr>
        <p:txBody>
          <a:bodyPr anchor="b"/>
          <a:lstStyle/>
          <a:p>
            <a:pPr marL="0" indent="0">
              <a:lnSpc>
                <a:spcPct val="80000"/>
              </a:lnSpc>
              <a:buFont typeface="Wingdings" pitchFamily="2" charset="2"/>
              <a:buNone/>
            </a:pPr>
            <a:r>
              <a:rPr lang="en-US" sz="2400"/>
              <a:t>                                           </a:t>
            </a:r>
          </a:p>
          <a:p>
            <a:pPr marL="0" indent="0">
              <a:lnSpc>
                <a:spcPct val="80000"/>
              </a:lnSpc>
              <a:buFont typeface="Wingdings" pitchFamily="2" charset="2"/>
              <a:buNone/>
            </a:pPr>
            <a:r>
              <a:rPr lang="en-US" sz="3200"/>
              <a:t>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D7FCFF33-AE5A-4D6A-B42D-E4AAD99E9EAB}" type="datetime1">
              <a:rPr lang="en-US"/>
              <a:pPr/>
              <a:t>6/18/2024</a:t>
            </a:fld>
            <a:endParaRPr lang="en-US" altLang="en-US"/>
          </a:p>
        </p:txBody>
      </p:sp>
      <p:sp>
        <p:nvSpPr>
          <p:cNvPr id="5" name="Footer Placeholder 2"/>
          <p:cNvSpPr>
            <a:spLocks noGrp="1"/>
          </p:cNvSpPr>
          <p:nvPr>
            <p:ph type="ftr" sz="quarter" idx="11"/>
          </p:nvPr>
        </p:nvSpPr>
        <p:spPr/>
        <p:txBody>
          <a:bodyPr/>
          <a:lstStyle/>
          <a:p>
            <a:r>
              <a:rPr lang="en-US" altLang="en-US"/>
              <a:t>GENERAL PRINCIPLES OF EXERCISE PRESCRIPTION</a:t>
            </a:r>
          </a:p>
        </p:txBody>
      </p:sp>
      <p:sp>
        <p:nvSpPr>
          <p:cNvPr id="6" name="Slide Number Placeholder 3"/>
          <p:cNvSpPr>
            <a:spLocks noGrp="1"/>
          </p:cNvSpPr>
          <p:nvPr>
            <p:ph type="sldNum" sz="quarter" idx="12"/>
          </p:nvPr>
        </p:nvSpPr>
        <p:spPr/>
        <p:txBody>
          <a:bodyPr/>
          <a:lstStyle/>
          <a:p>
            <a:fld id="{1D6E40C8-94C7-4C9E-99C2-50FE7206D5BC}" type="slidenum">
              <a:rPr lang="en-US" altLang="en-US"/>
              <a:pPr/>
              <a:t>75</a:t>
            </a:fld>
            <a:endParaRPr lang="en-US" altLang="en-US"/>
          </a:p>
        </p:txBody>
      </p:sp>
      <p:sp>
        <p:nvSpPr>
          <p:cNvPr id="4099" name="Content Placeholder 2"/>
          <p:cNvSpPr>
            <a:spLocks noGrp="1"/>
          </p:cNvSpPr>
          <p:nvPr>
            <p:ph idx="4294967295"/>
          </p:nvPr>
        </p:nvSpPr>
        <p:spPr/>
        <p:txBody>
          <a:bodyPr/>
          <a:lstStyle/>
          <a:p>
            <a:pPr>
              <a:lnSpc>
                <a:spcPct val="80000"/>
              </a:lnSpc>
            </a:pPr>
            <a:r>
              <a:rPr lang="en-US" i="1" dirty="0">
                <a:latin typeface="Arial" panose="020B0604020202020204" pitchFamily="34" charset="0"/>
                <a:cs typeface="Arial" panose="020B0604020202020204" pitchFamily="34" charset="0"/>
              </a:rPr>
              <a:t>FITT-VP </a:t>
            </a:r>
            <a:r>
              <a:rPr lang="en-US" dirty="0">
                <a:latin typeface="Arial" panose="020B0604020202020204" pitchFamily="34" charset="0"/>
                <a:cs typeface="Arial" panose="020B0604020202020204" pitchFamily="34" charset="0"/>
              </a:rPr>
              <a:t>principle of exercise prescription</a:t>
            </a:r>
          </a:p>
          <a:p>
            <a:pPr lvl="1">
              <a:lnSpc>
                <a:spcPct val="80000"/>
              </a:lnSpc>
            </a:pPr>
            <a:r>
              <a:rPr lang="en-US" i="1" dirty="0">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requency (how often)</a:t>
            </a:r>
          </a:p>
          <a:p>
            <a:pPr lvl="1">
              <a:lnSpc>
                <a:spcPct val="80000"/>
              </a:lnSpc>
            </a:pPr>
            <a:r>
              <a:rPr lang="en-US" i="1"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ntensity (how hard)</a:t>
            </a:r>
          </a:p>
          <a:p>
            <a:pPr lvl="1">
              <a:lnSpc>
                <a:spcPct val="80000"/>
              </a:lnSpc>
            </a:pPr>
            <a:r>
              <a:rPr lang="en-US" i="1"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ime (duration or how long)</a:t>
            </a:r>
          </a:p>
          <a:p>
            <a:pPr lvl="1">
              <a:lnSpc>
                <a:spcPct val="80000"/>
              </a:lnSpc>
            </a:pPr>
            <a:r>
              <a:rPr lang="en-US" i="1"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ype (mode or what kind)</a:t>
            </a:r>
          </a:p>
          <a:p>
            <a:pPr lvl="1">
              <a:lnSpc>
                <a:spcPct val="80000"/>
              </a:lnSpc>
            </a:pPr>
            <a:r>
              <a:rPr lang="en-US" dirty="0">
                <a:latin typeface="Arial" panose="020B0604020202020204" pitchFamily="34" charset="0"/>
                <a:cs typeface="Arial" panose="020B0604020202020204" pitchFamily="34" charset="0"/>
              </a:rPr>
              <a:t>Total </a:t>
            </a:r>
            <a:r>
              <a:rPr lang="en-US" i="1" dirty="0">
                <a:latin typeface="Arial" panose="020B0604020202020204" pitchFamily="34" charset="0"/>
                <a:cs typeface="Arial" panose="020B0604020202020204" pitchFamily="34" charset="0"/>
              </a:rPr>
              <a:t>V</a:t>
            </a:r>
            <a:r>
              <a:rPr lang="en-US" dirty="0">
                <a:latin typeface="Arial" panose="020B0604020202020204" pitchFamily="34" charset="0"/>
                <a:cs typeface="Arial" panose="020B0604020202020204" pitchFamily="34" charset="0"/>
              </a:rPr>
              <a:t>olume (amount)</a:t>
            </a:r>
          </a:p>
          <a:p>
            <a:pPr lvl="1">
              <a:lnSpc>
                <a:spcPct val="80000"/>
              </a:lnSpc>
            </a:pP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rogression (advancement)</a:t>
            </a:r>
          </a:p>
          <a:p>
            <a:pPr>
              <a:buFont typeface="Wingdings" pitchFamily="2" charset="2"/>
              <a:buNone/>
            </a:pPr>
            <a:endParaRPr lang="en-US" dirty="0"/>
          </a:p>
        </p:txBody>
      </p:sp>
      <p:sp>
        <p:nvSpPr>
          <p:cNvPr id="2" name="Title 1"/>
          <p:cNvSpPr>
            <a:spLocks noGrp="1"/>
          </p:cNvSpPr>
          <p:nvPr>
            <p:ph type="title" idx="4294967295"/>
          </p:nvPr>
        </p:nvSpPr>
        <p:spPr/>
        <p:txBody>
          <a:bodyPr anchor="ctr">
            <a:normAutofit fontScale="90000"/>
          </a:bodyPr>
          <a:lstStyle/>
          <a:p>
            <a:r>
              <a:rPr lang="en-US" dirty="0">
                <a:effectLst>
                  <a:outerShdw blurRad="38100" dist="38100" dir="2700000" algn="tl">
                    <a:srgbClr val="C0C0C0"/>
                  </a:outerShdw>
                </a:effectLst>
              </a:rPr>
              <a:t>An Introduction to Principles of Exercise Prescription </a:t>
            </a:r>
          </a:p>
        </p:txBody>
      </p:sp>
    </p:spTree>
    <p:extLst>
      <p:ext uri="{BB962C8B-B14F-4D97-AF65-F5344CB8AC3E}">
        <p14:creationId xmlns:p14="http://schemas.microsoft.com/office/powerpoint/2010/main" val="887633550"/>
      </p:ext>
    </p:extLst>
  </p:cSld>
  <p:clrMapOvr>
    <a:masterClrMapping/>
  </p:clrMapOvr>
  <p:transition>
    <p:push/>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600534-D433-45B2-8FCB-27489215BCC0}"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9729BA25-DA3C-4C7F-AAF8-6A784CD372B7}" type="slidenum">
              <a:rPr lang="en-US" altLang="en-US"/>
              <a:pPr/>
              <a:t>76</a:t>
            </a:fld>
            <a:endParaRPr lang="en-US" altLang="en-US"/>
          </a:p>
        </p:txBody>
      </p:sp>
      <p:sp>
        <p:nvSpPr>
          <p:cNvPr id="75778" name="Rectangle 2"/>
          <p:cNvSpPr>
            <a:spLocks noGrp="1" noChangeArrowheads="1"/>
          </p:cNvSpPr>
          <p:nvPr>
            <p:ph type="title"/>
          </p:nvPr>
        </p:nvSpPr>
        <p:spPr>
          <a:xfrm>
            <a:off x="381000" y="152400"/>
            <a:ext cx="8382000" cy="1219200"/>
          </a:xfrm>
        </p:spPr>
        <p:txBody>
          <a:bodyPr>
            <a:normAutofit fontScale="90000"/>
          </a:bodyPr>
          <a:lstStyle/>
          <a:p>
            <a:r>
              <a:rPr lang="en-US" sz="3800"/>
              <a:t>COMPONENTS OF EXERCISE PRESCRIPTION</a:t>
            </a:r>
          </a:p>
        </p:txBody>
      </p:sp>
      <p:sp>
        <p:nvSpPr>
          <p:cNvPr id="75779" name="Rectangle 3"/>
          <p:cNvSpPr>
            <a:spLocks noGrp="1" noChangeArrowheads="1"/>
          </p:cNvSpPr>
          <p:nvPr>
            <p:ph type="body" idx="1"/>
          </p:nvPr>
        </p:nvSpPr>
        <p:spPr>
          <a:xfrm>
            <a:off x="533400" y="2133600"/>
            <a:ext cx="8382000" cy="5029200"/>
          </a:xfrm>
        </p:spPr>
        <p:txBody>
          <a:bodyPr/>
          <a:lstStyle/>
          <a:p>
            <a:r>
              <a:rPr lang="en-US" dirty="0"/>
              <a:t>Mode</a:t>
            </a:r>
          </a:p>
          <a:p>
            <a:r>
              <a:rPr lang="en-US" dirty="0"/>
              <a:t>Intensity </a:t>
            </a:r>
          </a:p>
          <a:p>
            <a:r>
              <a:rPr lang="en-US" dirty="0"/>
              <a:t>Duration </a:t>
            </a:r>
          </a:p>
          <a:p>
            <a:r>
              <a:rPr lang="en-US" dirty="0"/>
              <a:t>Frequency </a:t>
            </a:r>
          </a:p>
          <a:p>
            <a:r>
              <a:rPr lang="en-US" dirty="0"/>
              <a:t>Progression of physical activity </a:t>
            </a:r>
          </a:p>
        </p:txBody>
      </p:sp>
    </p:spTree>
    <p:extLst>
      <p:ext uri="{BB962C8B-B14F-4D97-AF65-F5344CB8AC3E}">
        <p14:creationId xmlns:p14="http://schemas.microsoft.com/office/powerpoint/2010/main" val="9232055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D7FCFF33-AE5A-4D6A-B42D-E4AAD99E9EAB}" type="datetime1">
              <a:rPr lang="en-US"/>
              <a:pPr/>
              <a:t>6/18/2024</a:t>
            </a:fld>
            <a:endParaRPr lang="en-US" altLang="en-US"/>
          </a:p>
        </p:txBody>
      </p:sp>
      <p:sp>
        <p:nvSpPr>
          <p:cNvPr id="5" name="Footer Placeholder 2"/>
          <p:cNvSpPr>
            <a:spLocks noGrp="1"/>
          </p:cNvSpPr>
          <p:nvPr>
            <p:ph type="ftr" sz="quarter" idx="11"/>
          </p:nvPr>
        </p:nvSpPr>
        <p:spPr/>
        <p:txBody>
          <a:bodyPr/>
          <a:lstStyle/>
          <a:p>
            <a:r>
              <a:rPr lang="en-US" altLang="en-US"/>
              <a:t>GENERAL PRINCIPLES OF EXERCISE PRESCRIPTION</a:t>
            </a:r>
          </a:p>
        </p:txBody>
      </p:sp>
      <p:sp>
        <p:nvSpPr>
          <p:cNvPr id="6" name="Slide Number Placeholder 3"/>
          <p:cNvSpPr>
            <a:spLocks noGrp="1"/>
          </p:cNvSpPr>
          <p:nvPr>
            <p:ph type="sldNum" sz="quarter" idx="12"/>
          </p:nvPr>
        </p:nvSpPr>
        <p:spPr/>
        <p:txBody>
          <a:bodyPr/>
          <a:lstStyle/>
          <a:p>
            <a:fld id="{1D6E40C8-94C7-4C9E-99C2-50FE7206D5BC}" type="slidenum">
              <a:rPr lang="en-US" altLang="en-US"/>
              <a:pPr/>
              <a:t>77</a:t>
            </a:fld>
            <a:endParaRPr lang="en-US" altLang="en-US"/>
          </a:p>
        </p:txBody>
      </p:sp>
      <p:sp>
        <p:nvSpPr>
          <p:cNvPr id="4099" name="Content Placeholder 2"/>
          <p:cNvSpPr>
            <a:spLocks noGrp="1"/>
          </p:cNvSpPr>
          <p:nvPr>
            <p:ph idx="4294967295"/>
          </p:nvPr>
        </p:nvSpPr>
        <p:spPr/>
        <p:txBody>
          <a:bodyPr>
            <a:normAutofit fontScale="85000" lnSpcReduction="20000"/>
          </a:bodyPr>
          <a:lstStyle/>
          <a:p>
            <a:pPr marL="0" indent="0" algn="just">
              <a:buFontTx/>
              <a:buNone/>
            </a:pPr>
            <a:r>
              <a:rPr lang="en-US" b="1" dirty="0"/>
              <a:t>Warm-up: </a:t>
            </a:r>
            <a:r>
              <a:rPr lang="en-US" dirty="0"/>
              <a:t>at least 5–10 min of light-to-moderate intensity cardiorespiratory and muscular endurance activities</a:t>
            </a:r>
          </a:p>
          <a:p>
            <a:pPr marL="0" indent="0" algn="just">
              <a:buFontTx/>
              <a:buNone/>
            </a:pPr>
            <a:r>
              <a:rPr lang="en-US" b="1" dirty="0"/>
              <a:t>Conditioning: </a:t>
            </a:r>
            <a:r>
              <a:rPr lang="en-US" dirty="0"/>
              <a:t>at least 20–60 min of aerobic, resistance, </a:t>
            </a:r>
            <a:r>
              <a:rPr lang="en-US" dirty="0" err="1"/>
              <a:t>neuromotor</a:t>
            </a:r>
            <a:r>
              <a:rPr lang="en-US" dirty="0"/>
              <a:t>, and/or sports activities (exercise bouts of 10 min are acceptable if the individual accumulates at least 20–60 min · d</a:t>
            </a:r>
            <a:r>
              <a:rPr lang="en-US" baseline="30000" dirty="0"/>
              <a:t>−1</a:t>
            </a:r>
            <a:r>
              <a:rPr lang="en-US" dirty="0"/>
              <a:t> of daily aerobic exercise)</a:t>
            </a:r>
          </a:p>
          <a:p>
            <a:pPr marL="0" indent="0" algn="just">
              <a:buFontTx/>
              <a:buNone/>
            </a:pPr>
            <a:r>
              <a:rPr lang="en-US" b="1" dirty="0"/>
              <a:t>Cool-down: </a:t>
            </a:r>
            <a:r>
              <a:rPr lang="en-US" dirty="0"/>
              <a:t>at least 5–10 min of light-to-moderate intensity cardiorespiratory and muscular endurance activities</a:t>
            </a:r>
          </a:p>
          <a:p>
            <a:pPr marL="0" indent="0" algn="just">
              <a:buFontTx/>
              <a:buNone/>
            </a:pPr>
            <a:r>
              <a:rPr lang="en-US" b="1" dirty="0"/>
              <a:t>Stretching: </a:t>
            </a:r>
            <a:r>
              <a:rPr lang="en-US" dirty="0"/>
              <a:t>at least 10 min of stretching exercises performed after the warm-up or cool-down phase</a:t>
            </a:r>
          </a:p>
          <a:p>
            <a:pPr algn="just">
              <a:buFont typeface="Wingdings" pitchFamily="2" charset="2"/>
              <a:buNone/>
            </a:pPr>
            <a:endParaRPr lang="en-US" dirty="0"/>
          </a:p>
        </p:txBody>
      </p:sp>
      <p:sp>
        <p:nvSpPr>
          <p:cNvPr id="2" name="Title 1"/>
          <p:cNvSpPr>
            <a:spLocks noGrp="1"/>
          </p:cNvSpPr>
          <p:nvPr>
            <p:ph type="title" idx="4294967295"/>
          </p:nvPr>
        </p:nvSpPr>
        <p:spPr/>
        <p:txBody>
          <a:bodyPr anchor="ctr">
            <a:normAutofit fontScale="90000"/>
          </a:bodyPr>
          <a:lstStyle/>
          <a:p>
            <a:r>
              <a:rPr lang="en-US" dirty="0">
                <a:latin typeface="Arial" charset="0"/>
                <a:cs typeface="Arial" charset="0"/>
              </a:rPr>
              <a:t>Components of the Exercise </a:t>
            </a:r>
            <a:br>
              <a:rPr lang="en-US" dirty="0">
                <a:latin typeface="Arial" charset="0"/>
                <a:cs typeface="Arial" charset="0"/>
              </a:rPr>
            </a:br>
            <a:r>
              <a:rPr lang="en-US" dirty="0">
                <a:latin typeface="Arial" charset="0"/>
                <a:cs typeface="Arial" charset="0"/>
              </a:rPr>
              <a:t>Training Session</a:t>
            </a:r>
            <a:endParaRPr lang="en-US" dirty="0">
              <a:effectLst>
                <a:outerShdw blurRad="38100" dist="38100" dir="2700000" algn="tl">
                  <a:srgbClr val="C0C0C0"/>
                </a:outerShdw>
              </a:effectLst>
            </a:endParaRPr>
          </a:p>
        </p:txBody>
      </p:sp>
    </p:spTree>
    <p:extLst>
      <p:ext uri="{BB962C8B-B14F-4D97-AF65-F5344CB8AC3E}">
        <p14:creationId xmlns:p14="http://schemas.microsoft.com/office/powerpoint/2010/main" val="2791077045"/>
      </p:ext>
    </p:extLst>
  </p:cSld>
  <p:clrMapOvr>
    <a:masterClrMapping/>
  </p:clrMapOvr>
  <p:transition>
    <p:push/>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D7FCFF33-AE5A-4D6A-B42D-E4AAD99E9EAB}" type="datetime1">
              <a:rPr lang="en-US"/>
              <a:pPr/>
              <a:t>6/18/2024</a:t>
            </a:fld>
            <a:endParaRPr lang="en-US" altLang="en-US"/>
          </a:p>
        </p:txBody>
      </p:sp>
      <p:sp>
        <p:nvSpPr>
          <p:cNvPr id="5" name="Footer Placeholder 2"/>
          <p:cNvSpPr>
            <a:spLocks noGrp="1"/>
          </p:cNvSpPr>
          <p:nvPr>
            <p:ph type="ftr" sz="quarter" idx="11"/>
          </p:nvPr>
        </p:nvSpPr>
        <p:spPr/>
        <p:txBody>
          <a:bodyPr/>
          <a:lstStyle/>
          <a:p>
            <a:r>
              <a:rPr lang="en-US" altLang="en-US"/>
              <a:t>GENERAL PRINCIPLES OF EXERCISE PRESCRIPTION</a:t>
            </a:r>
          </a:p>
        </p:txBody>
      </p:sp>
      <p:sp>
        <p:nvSpPr>
          <p:cNvPr id="6" name="Slide Number Placeholder 3"/>
          <p:cNvSpPr>
            <a:spLocks noGrp="1"/>
          </p:cNvSpPr>
          <p:nvPr>
            <p:ph type="sldNum" sz="quarter" idx="12"/>
          </p:nvPr>
        </p:nvSpPr>
        <p:spPr/>
        <p:txBody>
          <a:bodyPr/>
          <a:lstStyle/>
          <a:p>
            <a:fld id="{1D6E40C8-94C7-4C9E-99C2-50FE7206D5BC}" type="slidenum">
              <a:rPr lang="en-US" altLang="en-US"/>
              <a:pPr/>
              <a:t>78</a:t>
            </a:fld>
            <a:endParaRPr lang="en-US" altLang="en-US"/>
          </a:p>
        </p:txBody>
      </p:sp>
      <p:sp>
        <p:nvSpPr>
          <p:cNvPr id="4099" name="Content Placeholder 2"/>
          <p:cNvSpPr>
            <a:spLocks noGrp="1"/>
          </p:cNvSpPr>
          <p:nvPr>
            <p:ph idx="4294967295"/>
          </p:nvPr>
        </p:nvSpPr>
        <p:spPr/>
        <p:txBody>
          <a:bodyPr>
            <a:normAutofit/>
          </a:bodyPr>
          <a:lstStyle/>
          <a:p>
            <a:pPr marL="0" indent="0">
              <a:buNone/>
            </a:pPr>
            <a:r>
              <a:rPr lang="en-US" dirty="0">
                <a:latin typeface="Arial" panose="020B0604020202020204" pitchFamily="34" charset="0"/>
                <a:cs typeface="Arial" panose="020B0604020202020204" pitchFamily="34" charset="0"/>
              </a:rPr>
              <a:t>The optimal Ex R</a:t>
            </a:r>
            <a:r>
              <a:rPr lang="en-US" baseline="-25000" dirty="0">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 should address the health-related physical fitness components of </a:t>
            </a:r>
            <a:r>
              <a:rPr lang="en-US" dirty="0"/>
              <a:t> </a:t>
            </a:r>
          </a:p>
          <a:p>
            <a:r>
              <a:rPr lang="en-US" dirty="0"/>
              <a:t>Cardiorespiratory fitness</a:t>
            </a:r>
          </a:p>
          <a:p>
            <a:r>
              <a:rPr lang="en-US" dirty="0"/>
              <a:t>Body composition</a:t>
            </a:r>
          </a:p>
          <a:p>
            <a:r>
              <a:rPr lang="en-US" dirty="0"/>
              <a:t>Muscular fitness</a:t>
            </a:r>
          </a:p>
          <a:p>
            <a:r>
              <a:rPr lang="en-US" dirty="0"/>
              <a:t>Flexibility </a:t>
            </a:r>
          </a:p>
          <a:p>
            <a:r>
              <a:rPr lang="en-US" dirty="0" err="1"/>
              <a:t>Neuromotor</a:t>
            </a:r>
            <a:r>
              <a:rPr lang="en-US" dirty="0"/>
              <a:t> control </a:t>
            </a:r>
          </a:p>
          <a:p>
            <a:pPr>
              <a:buFont typeface="Wingdings" pitchFamily="2" charset="2"/>
              <a:buNone/>
            </a:pPr>
            <a:endParaRPr lang="en-US" dirty="0"/>
          </a:p>
          <a:p>
            <a:pPr>
              <a:buFont typeface="Wingdings" pitchFamily="2" charset="2"/>
              <a:buNone/>
            </a:pPr>
            <a:endParaRPr lang="en-US" dirty="0"/>
          </a:p>
        </p:txBody>
      </p:sp>
      <p:sp>
        <p:nvSpPr>
          <p:cNvPr id="2" name="Title 1"/>
          <p:cNvSpPr>
            <a:spLocks noGrp="1"/>
          </p:cNvSpPr>
          <p:nvPr>
            <p:ph type="title" idx="4294967295"/>
          </p:nvPr>
        </p:nvSpPr>
        <p:spPr/>
        <p:txBody>
          <a:bodyPr anchor="ctr">
            <a:normAutofit fontScale="90000"/>
          </a:bodyPr>
          <a:lstStyle/>
          <a:p>
            <a:r>
              <a:rPr lang="en-US" dirty="0">
                <a:latin typeface="Arial" charset="0"/>
                <a:cs typeface="Arial" charset="0"/>
              </a:rPr>
              <a:t>General Considerations for </a:t>
            </a:r>
            <a:br>
              <a:rPr lang="en-US" dirty="0">
                <a:latin typeface="Arial" charset="0"/>
                <a:cs typeface="Arial" charset="0"/>
              </a:rPr>
            </a:br>
            <a:r>
              <a:rPr lang="en-US" dirty="0">
                <a:latin typeface="Arial" charset="0"/>
                <a:cs typeface="Arial" charset="0"/>
              </a:rPr>
              <a:t>Exercise Prescription</a:t>
            </a:r>
            <a:endParaRPr lang="en-US" dirty="0">
              <a:effectLst>
                <a:outerShdw blurRad="38100" dist="38100" dir="2700000" algn="tl">
                  <a:srgbClr val="C0C0C0"/>
                </a:outerShdw>
              </a:effectLst>
            </a:endParaRPr>
          </a:p>
        </p:txBody>
      </p:sp>
    </p:spTree>
  </p:cSld>
  <p:clrMapOvr>
    <a:masterClrMapping/>
  </p:clrMapOvr>
  <p:transition>
    <p:push/>
  </p:transition>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AFFF129-2F0C-4FC7-9959-5A6C67D1D2F3}"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2999A469-D39E-4794-9754-160B5370B118}" type="slidenum">
              <a:rPr lang="en-US" altLang="en-US"/>
              <a:pPr/>
              <a:t>79</a:t>
            </a:fld>
            <a:endParaRPr lang="en-US" altLang="en-US"/>
          </a:p>
        </p:txBody>
      </p:sp>
      <p:sp>
        <p:nvSpPr>
          <p:cNvPr id="68610" name="Rectangle 2"/>
          <p:cNvSpPr>
            <a:spLocks noGrp="1" noChangeArrowheads="1"/>
          </p:cNvSpPr>
          <p:nvPr>
            <p:ph type="title"/>
          </p:nvPr>
        </p:nvSpPr>
        <p:spPr/>
        <p:txBody>
          <a:bodyPr/>
          <a:lstStyle/>
          <a:p>
            <a:r>
              <a:rPr lang="en-US" dirty="0"/>
              <a:t>Purpose Exercise prescription</a:t>
            </a:r>
          </a:p>
        </p:txBody>
      </p:sp>
      <p:sp>
        <p:nvSpPr>
          <p:cNvPr id="68611" name="Rectangle 3"/>
          <p:cNvSpPr>
            <a:spLocks noGrp="1" noChangeArrowheads="1"/>
          </p:cNvSpPr>
          <p:nvPr>
            <p:ph type="body" idx="1"/>
          </p:nvPr>
        </p:nvSpPr>
        <p:spPr/>
        <p:txBody>
          <a:bodyPr/>
          <a:lstStyle/>
          <a:p>
            <a:r>
              <a:rPr lang="en-US"/>
              <a:t>Ensure physical fitness</a:t>
            </a:r>
          </a:p>
          <a:p>
            <a:endParaRPr lang="en-US"/>
          </a:p>
          <a:p>
            <a:r>
              <a:rPr lang="en-US"/>
              <a:t>Promote health by reducing risk factors for chronic diseases</a:t>
            </a:r>
          </a:p>
          <a:p>
            <a:endParaRPr lang="en-US"/>
          </a:p>
          <a:p>
            <a:r>
              <a:rPr lang="en-US"/>
              <a:t>Safety during exercise participation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dissolve">
                                      <p:cBhvr>
                                        <p:cTn id="7" dur="500"/>
                                        <p:tgtEl>
                                          <p:spTgt spid="686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8611">
                                            <p:txEl>
                                              <p:pRg st="0" end="0"/>
                                            </p:txEl>
                                          </p:spTgt>
                                        </p:tgtEl>
                                        <p:attrNameLst>
                                          <p:attrName>style.visibility</p:attrName>
                                        </p:attrNameLst>
                                      </p:cBhvr>
                                      <p:to>
                                        <p:strVal val="visible"/>
                                      </p:to>
                                    </p:set>
                                    <p:animEffect transition="in" filter="dissolve">
                                      <p:cBhvr>
                                        <p:cTn id="12" dur="500"/>
                                        <p:tgtEl>
                                          <p:spTgt spid="686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dissolve">
                                      <p:cBhvr>
                                        <p:cTn id="17" dur="5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8611">
                                            <p:txEl>
                                              <p:pRg st="4" end="4"/>
                                            </p:txEl>
                                          </p:spTgt>
                                        </p:tgtEl>
                                        <p:attrNameLst>
                                          <p:attrName>style.visibility</p:attrName>
                                        </p:attrNameLst>
                                      </p:cBhvr>
                                      <p:to>
                                        <p:strVal val="visible"/>
                                      </p:to>
                                    </p:set>
                                    <p:animEffect transition="in" filter="dissolve">
                                      <p:cBhvr>
                                        <p:cTn id="22" dur="500"/>
                                        <p:tgtEl>
                                          <p:spTgt spid="68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Total energy expenditure (MET) sources</a:t>
            </a:r>
            <a:br>
              <a:rPr lang="en-US" dirty="0"/>
            </a:br>
            <a:endParaRPr lang="en-US" dirty="0"/>
          </a:p>
        </p:txBody>
      </p:sp>
      <p:sp>
        <p:nvSpPr>
          <p:cNvPr id="3" name="Content Placeholder 2"/>
          <p:cNvSpPr>
            <a:spLocks noGrp="1"/>
          </p:cNvSpPr>
          <p:nvPr>
            <p:ph idx="1"/>
          </p:nvPr>
        </p:nvSpPr>
        <p:spPr>
          <a:xfrm>
            <a:off x="457200" y="1371600"/>
            <a:ext cx="8229600" cy="4754563"/>
          </a:xfrm>
        </p:spPr>
        <p:txBody>
          <a:bodyPr/>
          <a:lstStyle/>
          <a:p>
            <a:pPr marL="514350" indent="-514350">
              <a:buNone/>
            </a:pPr>
            <a:r>
              <a:rPr lang="en-US" dirty="0"/>
              <a:t>3 Energy systems </a:t>
            </a:r>
          </a:p>
          <a:p>
            <a:pPr marL="514350" indent="-514350">
              <a:buAutoNum type="arabicPeriod"/>
            </a:pPr>
            <a:r>
              <a:rPr lang="en-US" dirty="0" err="1"/>
              <a:t>Phosphogen</a:t>
            </a:r>
            <a:r>
              <a:rPr lang="en-US" dirty="0"/>
              <a:t> or The ATP </a:t>
            </a:r>
            <a:r>
              <a:rPr lang="en-US" dirty="0" err="1"/>
              <a:t>PCr</a:t>
            </a:r>
            <a:r>
              <a:rPr lang="en-US" dirty="0"/>
              <a:t> system</a:t>
            </a:r>
          </a:p>
          <a:p>
            <a:pPr marL="514350" indent="-514350">
              <a:buAutoNum type="arabicPeriod"/>
            </a:pPr>
            <a:r>
              <a:rPr lang="en-US" dirty="0"/>
              <a:t>Anaerobic </a:t>
            </a:r>
            <a:r>
              <a:rPr lang="en-US" dirty="0" err="1"/>
              <a:t>Glycolytic</a:t>
            </a:r>
            <a:r>
              <a:rPr lang="en-US" dirty="0"/>
              <a:t> system</a:t>
            </a:r>
          </a:p>
          <a:p>
            <a:pPr marL="514350" indent="-514350">
              <a:buAutoNum type="arabicPeriod"/>
            </a:pPr>
            <a:r>
              <a:rPr lang="en-US" dirty="0"/>
              <a:t>Aerobic system or oxidative system </a:t>
            </a:r>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Exercise Physiology</a:t>
            </a:r>
          </a:p>
        </p:txBody>
      </p:sp>
      <p:sp>
        <p:nvSpPr>
          <p:cNvPr id="6" name="Slide Number Placeholder 5"/>
          <p:cNvSpPr>
            <a:spLocks noGrp="1"/>
          </p:cNvSpPr>
          <p:nvPr>
            <p:ph type="sldNum" sz="quarter" idx="12"/>
          </p:nvPr>
        </p:nvSpPr>
        <p:spPr/>
        <p:txBody>
          <a:bodyPr/>
          <a:lstStyle/>
          <a:p>
            <a:fld id="{6EA521CE-A461-4D9F-AEA1-741E6DE7E80C}" type="slidenum">
              <a:rPr lang="en-US" smtClean="0"/>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7223684-E2A7-47A4-BA15-21DC685D0A51}"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3E420525-9C40-487B-8EA1-36D54E4894FF}" type="slidenum">
              <a:rPr lang="en-US" altLang="en-US"/>
              <a:pPr/>
              <a:t>80</a:t>
            </a:fld>
            <a:endParaRPr lang="en-US" altLang="en-US"/>
          </a:p>
        </p:txBody>
      </p:sp>
      <p:sp>
        <p:nvSpPr>
          <p:cNvPr id="73730" name="Rectangle 2"/>
          <p:cNvSpPr>
            <a:spLocks noGrp="1" noChangeArrowheads="1"/>
          </p:cNvSpPr>
          <p:nvPr>
            <p:ph type="title"/>
          </p:nvPr>
        </p:nvSpPr>
        <p:spPr>
          <a:xfrm>
            <a:off x="457200" y="457200"/>
            <a:ext cx="8382000" cy="1371600"/>
          </a:xfrm>
        </p:spPr>
        <p:txBody>
          <a:bodyPr>
            <a:normAutofit fontScale="90000"/>
          </a:bodyPr>
          <a:lstStyle/>
          <a:p>
            <a:r>
              <a:rPr lang="en-US"/>
              <a:t>COMPONENTS OF HEALTH RELATED PHYSICAL FITNESS</a:t>
            </a:r>
          </a:p>
        </p:txBody>
      </p:sp>
      <p:sp>
        <p:nvSpPr>
          <p:cNvPr id="73731" name="Rectangle 3"/>
          <p:cNvSpPr>
            <a:spLocks noGrp="1" noChangeArrowheads="1"/>
          </p:cNvSpPr>
          <p:nvPr>
            <p:ph type="body" idx="1"/>
          </p:nvPr>
        </p:nvSpPr>
        <p:spPr>
          <a:xfrm>
            <a:off x="762000" y="2057400"/>
            <a:ext cx="8382000" cy="5334000"/>
          </a:xfrm>
        </p:spPr>
        <p:txBody>
          <a:bodyPr/>
          <a:lstStyle/>
          <a:p>
            <a:r>
              <a:rPr lang="en-US"/>
              <a:t>Body composition</a:t>
            </a:r>
          </a:p>
          <a:p>
            <a:r>
              <a:rPr lang="en-US"/>
              <a:t>CR fitness</a:t>
            </a:r>
          </a:p>
          <a:p>
            <a:r>
              <a:rPr lang="en-US"/>
              <a:t>Muscular strength</a:t>
            </a:r>
          </a:p>
          <a:p>
            <a:r>
              <a:rPr lang="en-US"/>
              <a:t>Muscular endurance </a:t>
            </a:r>
          </a:p>
          <a:p>
            <a:r>
              <a:rPr lang="en-US"/>
              <a:t>Flexibility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5D7ED48-9226-4CD9-B0C1-9F97089F43BE}"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3567034D-E07E-4F24-BB1F-BB91F6A6DC78}" type="slidenum">
              <a:rPr lang="en-US" altLang="en-US"/>
              <a:pPr/>
              <a:t>81</a:t>
            </a:fld>
            <a:endParaRPr lang="en-US" altLang="en-US"/>
          </a:p>
        </p:txBody>
      </p:sp>
      <p:sp>
        <p:nvSpPr>
          <p:cNvPr id="72706" name="Rectangle 2"/>
          <p:cNvSpPr>
            <a:spLocks noGrp="1" noChangeArrowheads="1"/>
          </p:cNvSpPr>
          <p:nvPr>
            <p:ph type="title"/>
          </p:nvPr>
        </p:nvSpPr>
        <p:spPr/>
        <p:txBody>
          <a:bodyPr/>
          <a:lstStyle/>
          <a:p>
            <a:r>
              <a:rPr lang="en-US"/>
              <a:t>PRINCIPLES OF TRAINING</a:t>
            </a:r>
          </a:p>
        </p:txBody>
      </p:sp>
      <p:sp>
        <p:nvSpPr>
          <p:cNvPr id="72707" name="Rectangle 3"/>
          <p:cNvSpPr>
            <a:spLocks noGrp="1" noChangeArrowheads="1"/>
          </p:cNvSpPr>
          <p:nvPr>
            <p:ph type="body" idx="1"/>
          </p:nvPr>
        </p:nvSpPr>
        <p:spPr/>
        <p:txBody>
          <a:bodyPr/>
          <a:lstStyle/>
          <a:p>
            <a:r>
              <a:rPr lang="en-US" sz="3400"/>
              <a:t>Overload</a:t>
            </a:r>
          </a:p>
          <a:p>
            <a:pPr>
              <a:buFont typeface="Wingdings" pitchFamily="2" charset="2"/>
              <a:buNone/>
            </a:pPr>
            <a:endParaRPr lang="en-US" sz="3400"/>
          </a:p>
          <a:p>
            <a:r>
              <a:rPr lang="en-US" sz="3400"/>
              <a:t>Specificity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0E39A5D-3EFF-4195-B3E1-F55F1D594D6F}"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F8FEC84F-8D6B-4961-BCF2-7F9A8224D1CE}" type="slidenum">
              <a:rPr lang="en-US" altLang="en-US"/>
              <a:pPr/>
              <a:t>82</a:t>
            </a:fld>
            <a:endParaRPr lang="en-US" altLang="en-US"/>
          </a:p>
        </p:txBody>
      </p:sp>
      <p:sp>
        <p:nvSpPr>
          <p:cNvPr id="74754" name="Rectangle 2"/>
          <p:cNvSpPr>
            <a:spLocks noGrp="1" noChangeArrowheads="1"/>
          </p:cNvSpPr>
          <p:nvPr>
            <p:ph type="title"/>
          </p:nvPr>
        </p:nvSpPr>
        <p:spPr>
          <a:xfrm>
            <a:off x="381000" y="152400"/>
            <a:ext cx="8382000" cy="1219200"/>
          </a:xfrm>
        </p:spPr>
        <p:txBody>
          <a:bodyPr>
            <a:normAutofit fontScale="90000"/>
          </a:bodyPr>
          <a:lstStyle/>
          <a:p>
            <a:r>
              <a:rPr lang="en-US" sz="3800"/>
              <a:t>OVERVIEW OF THE EXERCISE PRESCRIPTION</a:t>
            </a:r>
          </a:p>
        </p:txBody>
      </p:sp>
      <p:sp>
        <p:nvSpPr>
          <p:cNvPr id="74755" name="Rectangle 3"/>
          <p:cNvSpPr>
            <a:spLocks noGrp="1" noChangeArrowheads="1"/>
          </p:cNvSpPr>
          <p:nvPr>
            <p:ph type="body" idx="1"/>
          </p:nvPr>
        </p:nvSpPr>
        <p:spPr>
          <a:xfrm>
            <a:off x="381000" y="1524000"/>
            <a:ext cx="8382000" cy="5334000"/>
          </a:xfrm>
        </p:spPr>
        <p:txBody>
          <a:bodyPr/>
          <a:lstStyle/>
          <a:p>
            <a:pPr marL="609600" indent="-609600">
              <a:buFont typeface="Wingdings" pitchFamily="2" charset="2"/>
              <a:buNone/>
            </a:pPr>
            <a:r>
              <a:rPr lang="en-US"/>
              <a:t>     </a:t>
            </a:r>
            <a:r>
              <a:rPr lang="en-US" sz="3400"/>
              <a:t>Based on </a:t>
            </a:r>
          </a:p>
          <a:p>
            <a:pPr marL="609600" indent="-609600">
              <a:buFont typeface="Wingdings" pitchFamily="2" charset="2"/>
              <a:buNone/>
            </a:pPr>
            <a:endParaRPr lang="en-US" sz="3400"/>
          </a:p>
          <a:p>
            <a:pPr marL="609600" indent="-609600">
              <a:buFont typeface="Wingdings" pitchFamily="2" charset="2"/>
              <a:buAutoNum type="arabicPeriod"/>
            </a:pPr>
            <a:r>
              <a:rPr lang="en-US" sz="3400"/>
              <a:t>Individual interests</a:t>
            </a:r>
          </a:p>
          <a:p>
            <a:pPr marL="609600" indent="-609600">
              <a:buFont typeface="Wingdings" pitchFamily="2" charset="2"/>
              <a:buAutoNum type="arabicPeriod"/>
            </a:pPr>
            <a:endParaRPr lang="en-US" sz="3400"/>
          </a:p>
          <a:p>
            <a:pPr marL="609600" indent="-609600">
              <a:buFont typeface="Wingdings" pitchFamily="2" charset="2"/>
              <a:buAutoNum type="arabicPeriod"/>
            </a:pPr>
            <a:r>
              <a:rPr lang="en-US" sz="3400"/>
              <a:t>Health needs</a:t>
            </a:r>
          </a:p>
          <a:p>
            <a:pPr marL="609600" indent="-609600">
              <a:buFont typeface="Wingdings" pitchFamily="2" charset="2"/>
              <a:buAutoNum type="arabicPeriod"/>
            </a:pPr>
            <a:endParaRPr lang="en-US" sz="3400"/>
          </a:p>
          <a:p>
            <a:pPr marL="609600" indent="-609600">
              <a:buFont typeface="Wingdings" pitchFamily="2" charset="2"/>
              <a:buAutoNum type="arabicPeriod"/>
            </a:pPr>
            <a:r>
              <a:rPr lang="en-US" sz="3400"/>
              <a:t>Clinical status</a:t>
            </a:r>
            <a:r>
              <a:rPr lang="en-US"/>
              <a:t>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3DE7AB-3B08-4A2E-8491-137FCE7BE7E9}"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ED214303-18AE-435B-A816-994CDAEA6844}" type="slidenum">
              <a:rPr lang="en-US" altLang="en-US"/>
              <a:pPr/>
              <a:t>83</a:t>
            </a:fld>
            <a:endParaRPr lang="en-US" altLang="en-US"/>
          </a:p>
        </p:txBody>
      </p:sp>
      <p:sp>
        <p:nvSpPr>
          <p:cNvPr id="76802" name="Rectangle 2"/>
          <p:cNvSpPr>
            <a:spLocks noGrp="1" noChangeArrowheads="1"/>
          </p:cNvSpPr>
          <p:nvPr>
            <p:ph type="title"/>
          </p:nvPr>
        </p:nvSpPr>
        <p:spPr>
          <a:xfrm>
            <a:off x="533400" y="609600"/>
            <a:ext cx="8229600" cy="1139825"/>
          </a:xfrm>
        </p:spPr>
        <p:txBody>
          <a:bodyPr/>
          <a:lstStyle/>
          <a:p>
            <a:r>
              <a:rPr lang="en-US"/>
              <a:t>OBJECTIVE EVALUATION</a:t>
            </a:r>
          </a:p>
        </p:txBody>
      </p:sp>
      <p:sp>
        <p:nvSpPr>
          <p:cNvPr id="76803" name="Rectangle 3"/>
          <p:cNvSpPr>
            <a:spLocks noGrp="1" noChangeArrowheads="1"/>
          </p:cNvSpPr>
          <p:nvPr>
            <p:ph type="body" idx="1"/>
          </p:nvPr>
        </p:nvSpPr>
        <p:spPr>
          <a:xfrm>
            <a:off x="838200" y="1981200"/>
            <a:ext cx="7940675" cy="4459288"/>
          </a:xfrm>
        </p:spPr>
        <p:txBody>
          <a:bodyPr/>
          <a:lstStyle/>
          <a:p>
            <a:r>
              <a:rPr lang="en-US"/>
              <a:t>HR</a:t>
            </a:r>
          </a:p>
          <a:p>
            <a:r>
              <a:rPr lang="en-US"/>
              <a:t>BP</a:t>
            </a:r>
          </a:p>
          <a:p>
            <a:r>
              <a:rPr lang="en-US"/>
              <a:t>RPE</a:t>
            </a:r>
          </a:p>
          <a:p>
            <a:r>
              <a:rPr lang="en-US"/>
              <a:t>ECG (when applicable)</a:t>
            </a:r>
          </a:p>
          <a:p>
            <a:r>
              <a:rPr lang="en-US"/>
              <a:t>VO</a:t>
            </a:r>
            <a:r>
              <a:rPr lang="en-US" baseline="-25000"/>
              <a:t>2MAX</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9DC73A-9B42-4E8E-A07C-34B5EB9FD201}"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8003CB85-CAF6-40B5-96AD-3DD63506BC19}" type="slidenum">
              <a:rPr lang="en-US" altLang="en-US"/>
              <a:pPr/>
              <a:t>84</a:t>
            </a:fld>
            <a:endParaRPr lang="en-US" altLang="en-US"/>
          </a:p>
        </p:txBody>
      </p:sp>
      <p:sp>
        <p:nvSpPr>
          <p:cNvPr id="77826" name="Rectangle 2"/>
          <p:cNvSpPr>
            <a:spLocks noGrp="1" noChangeArrowheads="1"/>
          </p:cNvSpPr>
          <p:nvPr>
            <p:ph type="title"/>
          </p:nvPr>
        </p:nvSpPr>
        <p:spPr/>
        <p:txBody>
          <a:bodyPr/>
          <a:lstStyle/>
          <a:p>
            <a:endParaRPr lang="en-US"/>
          </a:p>
        </p:txBody>
      </p:sp>
      <p:sp>
        <p:nvSpPr>
          <p:cNvPr id="77827" name="Rectangle 3"/>
          <p:cNvSpPr>
            <a:spLocks noGrp="1" noChangeArrowheads="1"/>
          </p:cNvSpPr>
          <p:nvPr>
            <p:ph type="body" idx="1"/>
          </p:nvPr>
        </p:nvSpPr>
        <p:spPr>
          <a:xfrm>
            <a:off x="457200" y="1524000"/>
            <a:ext cx="8382000" cy="6172200"/>
          </a:xfrm>
        </p:spPr>
        <p:txBody>
          <a:bodyPr/>
          <a:lstStyle/>
          <a:p>
            <a:r>
              <a:rPr lang="en-US" sz="3400"/>
              <a:t>Exercise prescription should be developed with careful consideration of individuals health status, risk factor profile, behavioral characteristics, personal goals and exercise preferences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9396C1E-EA04-48D0-A4B0-B3D615907162}"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89CB2E54-4C1D-4458-984C-4438F401E6C7}" type="slidenum">
              <a:rPr lang="en-US" altLang="en-US"/>
              <a:pPr/>
              <a:t>85</a:t>
            </a:fld>
            <a:endParaRPr lang="en-US" altLang="en-US"/>
          </a:p>
        </p:txBody>
      </p:sp>
      <p:sp>
        <p:nvSpPr>
          <p:cNvPr id="78850" name="Rectangle 2"/>
          <p:cNvSpPr>
            <a:spLocks noGrp="1" noChangeArrowheads="1"/>
          </p:cNvSpPr>
          <p:nvPr>
            <p:ph type="title"/>
          </p:nvPr>
        </p:nvSpPr>
        <p:spPr/>
        <p:txBody>
          <a:bodyPr/>
          <a:lstStyle/>
          <a:p>
            <a:r>
              <a:rPr lang="en-US" sz="3800"/>
              <a:t>THE ART OF EXERCISE PRESCRIPTION</a:t>
            </a:r>
          </a:p>
        </p:txBody>
      </p:sp>
      <p:sp>
        <p:nvSpPr>
          <p:cNvPr id="78851" name="Rectangle 3"/>
          <p:cNvSpPr>
            <a:spLocks noGrp="1" noChangeArrowheads="1"/>
          </p:cNvSpPr>
          <p:nvPr>
            <p:ph type="body" idx="1"/>
          </p:nvPr>
        </p:nvSpPr>
        <p:spPr/>
        <p:txBody>
          <a:bodyPr/>
          <a:lstStyle/>
          <a:p>
            <a:r>
              <a:rPr lang="en-US" sz="3400"/>
              <a:t>Successful integration of exercise science with behavioral techniques that result in long term program compliance and attainment of the individuals goals</a:t>
            </a:r>
          </a:p>
          <a:p>
            <a:pPr>
              <a:buFont typeface="Wingdings" pitchFamily="2" charset="2"/>
              <a:buNone/>
            </a:pPr>
            <a:r>
              <a:rPr lang="en-US"/>
              <a:t>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6482B9-5B0C-41F5-A592-5D44AB181B1B}"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027AF4CF-0E76-4E21-BB91-136BAA6575B1}" type="slidenum">
              <a:rPr lang="en-US" altLang="en-US"/>
              <a:pPr/>
              <a:t>86</a:t>
            </a:fld>
            <a:endParaRPr lang="en-US" altLang="en-US"/>
          </a:p>
        </p:txBody>
      </p:sp>
      <p:sp>
        <p:nvSpPr>
          <p:cNvPr id="79874" name="Rectangle 2"/>
          <p:cNvSpPr>
            <a:spLocks noGrp="1" noChangeArrowheads="1"/>
          </p:cNvSpPr>
          <p:nvPr>
            <p:ph type="title"/>
          </p:nvPr>
        </p:nvSpPr>
        <p:spPr/>
        <p:txBody>
          <a:bodyPr/>
          <a:lstStyle/>
          <a:p>
            <a:r>
              <a:rPr lang="en-US" sz="3800"/>
              <a:t>COMPONENTS OF TRAINING SESSION </a:t>
            </a:r>
          </a:p>
        </p:txBody>
      </p:sp>
      <p:sp>
        <p:nvSpPr>
          <p:cNvPr id="79875" name="Rectangle 3"/>
          <p:cNvSpPr>
            <a:spLocks noGrp="1" noChangeArrowheads="1"/>
          </p:cNvSpPr>
          <p:nvPr>
            <p:ph type="body" idx="1"/>
          </p:nvPr>
        </p:nvSpPr>
        <p:spPr/>
        <p:txBody>
          <a:bodyPr/>
          <a:lstStyle/>
          <a:p>
            <a:pPr>
              <a:lnSpc>
                <a:spcPct val="90000"/>
              </a:lnSpc>
            </a:pPr>
            <a:r>
              <a:rPr lang="en-US"/>
              <a:t>Warm up-10-30%VO2R</a:t>
            </a:r>
          </a:p>
          <a:p>
            <a:pPr>
              <a:lnSpc>
                <a:spcPct val="90000"/>
              </a:lnSpc>
            </a:pPr>
            <a:endParaRPr lang="en-US"/>
          </a:p>
          <a:p>
            <a:pPr>
              <a:lnSpc>
                <a:spcPct val="90000"/>
              </a:lnSpc>
            </a:pPr>
            <a:r>
              <a:rPr lang="en-US"/>
              <a:t>Stimulus or conditioning phase</a:t>
            </a:r>
          </a:p>
          <a:p>
            <a:pPr>
              <a:lnSpc>
                <a:spcPct val="90000"/>
              </a:lnSpc>
            </a:pPr>
            <a:endParaRPr lang="en-US"/>
          </a:p>
          <a:p>
            <a:pPr>
              <a:lnSpc>
                <a:spcPct val="90000"/>
              </a:lnSpc>
            </a:pPr>
            <a:r>
              <a:rPr lang="en-US"/>
              <a:t>Recreational activities</a:t>
            </a:r>
          </a:p>
          <a:p>
            <a:pPr>
              <a:lnSpc>
                <a:spcPct val="90000"/>
              </a:lnSpc>
            </a:pPr>
            <a:endParaRPr lang="en-US"/>
          </a:p>
          <a:p>
            <a:pPr>
              <a:lnSpc>
                <a:spcPct val="90000"/>
              </a:lnSpc>
            </a:pPr>
            <a:r>
              <a:rPr lang="en-US"/>
              <a:t>Cool down</a:t>
            </a:r>
          </a:p>
          <a:p>
            <a:pPr>
              <a:lnSpc>
                <a:spcPct val="90000"/>
              </a:lnSpc>
              <a:buFont typeface="Wingdings" pitchFamily="2" charset="2"/>
              <a:buNone/>
            </a:pPr>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1F05800-AD5E-40E1-B872-B2320EC3CA4A}"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B7F520CB-38B9-4D97-96C5-AE7823B48DD0}" type="slidenum">
              <a:rPr lang="en-US" altLang="en-US"/>
              <a:pPr/>
              <a:t>87</a:t>
            </a:fld>
            <a:endParaRPr lang="en-US" altLang="en-US"/>
          </a:p>
        </p:txBody>
      </p:sp>
      <p:sp>
        <p:nvSpPr>
          <p:cNvPr id="80898" name="Rectangle 2"/>
          <p:cNvSpPr>
            <a:spLocks noGrp="1" noChangeArrowheads="1"/>
          </p:cNvSpPr>
          <p:nvPr>
            <p:ph type="title"/>
          </p:nvPr>
        </p:nvSpPr>
        <p:spPr/>
        <p:txBody>
          <a:bodyPr>
            <a:normAutofit fontScale="90000"/>
          </a:bodyPr>
          <a:lstStyle/>
          <a:p>
            <a:r>
              <a:rPr lang="en-US" sz="3800"/>
              <a:t>CARDIO RESPIRATORY EXERCISE PRESCRIPTION</a:t>
            </a:r>
          </a:p>
        </p:txBody>
      </p:sp>
      <p:sp>
        <p:nvSpPr>
          <p:cNvPr id="80899" name="Rectangle 3"/>
          <p:cNvSpPr>
            <a:spLocks noGrp="1" noChangeArrowheads="1"/>
          </p:cNvSpPr>
          <p:nvPr>
            <p:ph type="body" idx="1"/>
          </p:nvPr>
        </p:nvSpPr>
        <p:spPr/>
        <p:txBody>
          <a:bodyPr/>
          <a:lstStyle/>
          <a:p>
            <a:pPr>
              <a:lnSpc>
                <a:spcPct val="90000"/>
              </a:lnSpc>
            </a:pPr>
            <a:r>
              <a:rPr lang="en-US" sz="3400"/>
              <a:t>Mode of exercise</a:t>
            </a:r>
          </a:p>
          <a:p>
            <a:pPr>
              <a:lnSpc>
                <a:spcPct val="90000"/>
              </a:lnSpc>
            </a:pPr>
            <a:endParaRPr lang="en-US" sz="3400"/>
          </a:p>
          <a:p>
            <a:pPr>
              <a:lnSpc>
                <a:spcPct val="90000"/>
              </a:lnSpc>
            </a:pPr>
            <a:r>
              <a:rPr lang="en-US" sz="3400"/>
              <a:t>Exercise intensity</a:t>
            </a:r>
          </a:p>
          <a:p>
            <a:pPr>
              <a:lnSpc>
                <a:spcPct val="90000"/>
              </a:lnSpc>
              <a:buFont typeface="Wingdings" pitchFamily="2" charset="2"/>
              <a:buNone/>
            </a:pPr>
            <a:endParaRPr lang="en-US" sz="3400"/>
          </a:p>
          <a:p>
            <a:pPr>
              <a:lnSpc>
                <a:spcPct val="90000"/>
              </a:lnSpc>
            </a:pPr>
            <a:r>
              <a:rPr lang="en-US" sz="3400"/>
              <a:t>Exercise duration</a:t>
            </a:r>
          </a:p>
          <a:p>
            <a:pPr>
              <a:lnSpc>
                <a:spcPct val="90000"/>
              </a:lnSpc>
            </a:pPr>
            <a:endParaRPr lang="en-US" sz="3400"/>
          </a:p>
          <a:p>
            <a:pPr>
              <a:lnSpc>
                <a:spcPct val="90000"/>
              </a:lnSpc>
            </a:pPr>
            <a:r>
              <a:rPr lang="en-US" sz="3400"/>
              <a:t>Exercise frequency</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0D655AB-33B9-45A6-9A4D-22FE07D2ABCA}"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B7292823-2B91-4DBE-B98A-2FBA5149F59D}" type="slidenum">
              <a:rPr lang="en-US" altLang="en-US"/>
              <a:pPr/>
              <a:t>88</a:t>
            </a:fld>
            <a:endParaRPr lang="en-US" altLang="en-US"/>
          </a:p>
        </p:txBody>
      </p:sp>
      <p:sp>
        <p:nvSpPr>
          <p:cNvPr id="140290" name="Rectangle 2"/>
          <p:cNvSpPr>
            <a:spLocks noGrp="1" noChangeArrowheads="1"/>
          </p:cNvSpPr>
          <p:nvPr>
            <p:ph type="title"/>
          </p:nvPr>
        </p:nvSpPr>
        <p:spPr/>
        <p:txBody>
          <a:bodyPr/>
          <a:lstStyle/>
          <a:p>
            <a:r>
              <a:rPr lang="en-US"/>
              <a:t>MODE OF EXERCISE</a:t>
            </a:r>
          </a:p>
        </p:txBody>
      </p:sp>
      <p:sp>
        <p:nvSpPr>
          <p:cNvPr id="140291" name="Rectangle 3"/>
          <p:cNvSpPr>
            <a:spLocks noGrp="1" noChangeArrowheads="1"/>
          </p:cNvSpPr>
          <p:nvPr>
            <p:ph type="body" idx="1"/>
          </p:nvPr>
        </p:nvSpPr>
        <p:spPr/>
        <p:txBody>
          <a:bodyPr/>
          <a:lstStyle/>
          <a:p>
            <a:r>
              <a:rPr lang="en-US"/>
              <a:t>Use of constant mode of exercise for both testing and training provides ideal specificity- most accurate measure of change in oxygen consumption.</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AB283A-AADD-4057-8785-F5DF76EA1F97}"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F378AA49-45DF-43DA-B792-8AD6B9E5FCDE}" type="slidenum">
              <a:rPr lang="en-US" altLang="en-US"/>
              <a:pPr/>
              <a:t>89</a:t>
            </a:fld>
            <a:endParaRPr lang="en-US" altLang="en-US"/>
          </a:p>
        </p:txBody>
      </p:sp>
      <p:sp>
        <p:nvSpPr>
          <p:cNvPr id="141314" name="Rectangle 2"/>
          <p:cNvSpPr>
            <a:spLocks noGrp="1" noChangeArrowheads="1"/>
          </p:cNvSpPr>
          <p:nvPr>
            <p:ph type="title"/>
          </p:nvPr>
        </p:nvSpPr>
        <p:spPr/>
        <p:txBody>
          <a:bodyPr>
            <a:normAutofit fontScale="90000"/>
          </a:bodyPr>
          <a:lstStyle/>
          <a:p>
            <a:r>
              <a:rPr lang="en-US" sz="3800"/>
              <a:t>Grouping of cardiorespiratory endurance activities</a:t>
            </a:r>
          </a:p>
        </p:txBody>
      </p:sp>
      <p:sp>
        <p:nvSpPr>
          <p:cNvPr id="141315" name="Rectangle 3"/>
          <p:cNvSpPr>
            <a:spLocks noGrp="1" noChangeArrowheads="1"/>
          </p:cNvSpPr>
          <p:nvPr>
            <p:ph type="body" idx="1"/>
          </p:nvPr>
        </p:nvSpPr>
        <p:spPr/>
        <p:txBody>
          <a:bodyPr/>
          <a:lstStyle/>
          <a:p>
            <a:r>
              <a:rPr lang="en-US"/>
              <a:t>Group 1 – activities that can be maintained at a constant vel.,energy expenditure is relatively low; early stages of rehab</a:t>
            </a:r>
          </a:p>
          <a:p>
            <a:r>
              <a:rPr lang="en-US"/>
              <a:t>Group 2 – activities in which rate of energy expenditure is highly related to skill, can provide constant intensity for a given individual; early stages of conditioning.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err="1"/>
              <a:t>Phosphagen</a:t>
            </a:r>
            <a:r>
              <a:rPr lang="en-US" b="1" dirty="0"/>
              <a:t> or The ATP </a:t>
            </a:r>
            <a:r>
              <a:rPr lang="en-US" b="1" dirty="0" err="1"/>
              <a:t>PCr</a:t>
            </a:r>
            <a:r>
              <a:rPr lang="en-US" b="1" dirty="0"/>
              <a:t> system</a:t>
            </a:r>
            <a:br>
              <a:rPr lang="en-US" dirty="0"/>
            </a:br>
            <a:endParaRPr lang="en-US" dirty="0"/>
          </a:p>
        </p:txBody>
      </p:sp>
      <p:sp>
        <p:nvSpPr>
          <p:cNvPr id="3" name="Content Placeholder 2"/>
          <p:cNvSpPr>
            <a:spLocks noGrp="1"/>
          </p:cNvSpPr>
          <p:nvPr>
            <p:ph idx="1"/>
          </p:nvPr>
        </p:nvSpPr>
        <p:spPr>
          <a:xfrm>
            <a:off x="457200" y="762000"/>
            <a:ext cx="8229600" cy="5364163"/>
          </a:xfrm>
        </p:spPr>
        <p:txBody>
          <a:bodyPr>
            <a:normAutofit lnSpcReduction="10000"/>
          </a:bodyPr>
          <a:lstStyle/>
          <a:p>
            <a:r>
              <a:rPr lang="en-US" dirty="0" err="1"/>
              <a:t>Phosphocretanine</a:t>
            </a:r>
            <a:r>
              <a:rPr lang="en-US" dirty="0"/>
              <a:t> and ATP are stored in the muscle cell </a:t>
            </a:r>
          </a:p>
          <a:p>
            <a:endParaRPr lang="en-US" dirty="0"/>
          </a:p>
          <a:p>
            <a:r>
              <a:rPr lang="en-US" dirty="0" err="1"/>
              <a:t>Phosphocretanine</a:t>
            </a:r>
            <a:r>
              <a:rPr lang="en-US" dirty="0"/>
              <a:t> is the chemical fuel source</a:t>
            </a:r>
          </a:p>
          <a:p>
            <a:r>
              <a:rPr lang="en-US" dirty="0" err="1"/>
              <a:t>Anerobic</a:t>
            </a:r>
            <a:r>
              <a:rPr lang="en-US" dirty="0"/>
              <a:t> </a:t>
            </a:r>
          </a:p>
          <a:p>
            <a:r>
              <a:rPr lang="en-US" dirty="0"/>
              <a:t>Muscle rested supply of ATP-PC is replenished </a:t>
            </a:r>
          </a:p>
          <a:p>
            <a:r>
              <a:rPr lang="en-US" dirty="0"/>
              <a:t> Maximum capacity of system is 0.7mol ATP/min</a:t>
            </a:r>
          </a:p>
          <a:p>
            <a:r>
              <a:rPr lang="en-US" dirty="0"/>
              <a:t>Power 3.7 mol ATP/min </a:t>
            </a:r>
          </a:p>
          <a:p>
            <a:r>
              <a:rPr lang="en-US" dirty="0"/>
              <a:t>Energy for short and quick burst of activity </a:t>
            </a:r>
          </a:p>
          <a:p>
            <a:pPr>
              <a:buNone/>
            </a:pPr>
            <a:endParaRPr lang="en-US" dirty="0"/>
          </a:p>
          <a:p>
            <a:pPr>
              <a:buNone/>
            </a:pPr>
            <a:endParaRPr lang="en-US" dirty="0"/>
          </a:p>
        </p:txBody>
      </p:sp>
      <p:sp>
        <p:nvSpPr>
          <p:cNvPr id="4" name="Date Placeholder 3"/>
          <p:cNvSpPr>
            <a:spLocks noGrp="1"/>
          </p:cNvSpPr>
          <p:nvPr>
            <p:ph type="dt" sz="half" idx="10"/>
          </p:nvPr>
        </p:nvSpPr>
        <p:spPr/>
        <p:txBody>
          <a:bodyPr/>
          <a:lstStyle/>
          <a:p>
            <a:fld id="{E454D5E3-2B87-4BCA-ACF8-5D8E905EDEC4}" type="datetime1">
              <a:rPr lang="en-US" smtClean="0"/>
              <a:pPr/>
              <a:t>6/18/2024</a:t>
            </a:fld>
            <a:endParaRPr lang="en-US"/>
          </a:p>
        </p:txBody>
      </p:sp>
      <p:sp>
        <p:nvSpPr>
          <p:cNvPr id="5" name="Footer Placeholder 4"/>
          <p:cNvSpPr>
            <a:spLocks noGrp="1"/>
          </p:cNvSpPr>
          <p:nvPr>
            <p:ph type="ftr" sz="quarter" idx="11"/>
          </p:nvPr>
        </p:nvSpPr>
        <p:spPr/>
        <p:txBody>
          <a:bodyPr/>
          <a:lstStyle/>
          <a:p>
            <a:r>
              <a:rPr lang="en-US"/>
              <a:t>Exercise Physiology</a:t>
            </a:r>
          </a:p>
        </p:txBody>
      </p:sp>
      <p:sp>
        <p:nvSpPr>
          <p:cNvPr id="6" name="Slide Number Placeholder 5"/>
          <p:cNvSpPr>
            <a:spLocks noGrp="1"/>
          </p:cNvSpPr>
          <p:nvPr>
            <p:ph type="sldNum" sz="quarter" idx="12"/>
          </p:nvPr>
        </p:nvSpPr>
        <p:spPr/>
        <p:txBody>
          <a:bodyPr/>
          <a:lstStyle/>
          <a:p>
            <a:fld id="{6EA521CE-A461-4D9F-AEA1-741E6DE7E80C}" type="slidenum">
              <a:rPr lang="en-US" smtClean="0"/>
              <a:pPr/>
              <a:t>9</a:t>
            </a:fld>
            <a:endParaRPr lang="en-US"/>
          </a:p>
        </p:txBody>
      </p:sp>
      <p:pic>
        <p:nvPicPr>
          <p:cNvPr id="2051" name="Picture 3"/>
          <p:cNvPicPr>
            <a:picLocks noChangeAspect="1" noChangeArrowheads="1"/>
          </p:cNvPicPr>
          <p:nvPr/>
        </p:nvPicPr>
        <p:blipFill>
          <a:blip r:embed="rId2" cstate="print"/>
          <a:srcRect/>
          <a:stretch>
            <a:fillRect/>
          </a:stretch>
        </p:blipFill>
        <p:spPr bwMode="auto">
          <a:xfrm>
            <a:off x="533400" y="1676400"/>
            <a:ext cx="8077200" cy="704076"/>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FA90C1-C59B-4349-AE3C-FA5A08025E8F}"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dirty="0"/>
              <a:t>GENERAL PRINCIPLES OF EXERCISE PRESCRIPTION</a:t>
            </a:r>
          </a:p>
        </p:txBody>
      </p:sp>
      <p:sp>
        <p:nvSpPr>
          <p:cNvPr id="6" name="Slide Number Placeholder 5"/>
          <p:cNvSpPr>
            <a:spLocks noGrp="1"/>
          </p:cNvSpPr>
          <p:nvPr>
            <p:ph type="sldNum" sz="quarter" idx="12"/>
          </p:nvPr>
        </p:nvSpPr>
        <p:spPr/>
        <p:txBody>
          <a:bodyPr/>
          <a:lstStyle/>
          <a:p>
            <a:fld id="{2FC23A39-1089-45FD-ABF4-3DC0E926AC38}" type="slidenum">
              <a:rPr lang="en-US" altLang="en-US"/>
              <a:pPr/>
              <a:t>90</a:t>
            </a:fld>
            <a:endParaRPr lang="en-US" altLang="en-US"/>
          </a:p>
        </p:txBody>
      </p:sp>
      <p:sp>
        <p:nvSpPr>
          <p:cNvPr id="142338" name="Rectangle 2"/>
          <p:cNvSpPr>
            <a:spLocks noGrp="1" noChangeArrowheads="1"/>
          </p:cNvSpPr>
          <p:nvPr>
            <p:ph type="title"/>
          </p:nvPr>
        </p:nvSpPr>
        <p:spPr/>
        <p:txBody>
          <a:bodyPr/>
          <a:lstStyle/>
          <a:p>
            <a:endParaRPr lang="en-US"/>
          </a:p>
        </p:txBody>
      </p:sp>
      <p:sp>
        <p:nvSpPr>
          <p:cNvPr id="142339" name="Rectangle 3"/>
          <p:cNvSpPr>
            <a:spLocks noGrp="1" noChangeArrowheads="1"/>
          </p:cNvSpPr>
          <p:nvPr>
            <p:ph type="body" idx="1"/>
          </p:nvPr>
        </p:nvSpPr>
        <p:spPr/>
        <p:txBody>
          <a:bodyPr/>
          <a:lstStyle/>
          <a:p>
            <a:r>
              <a:rPr lang="en-US" dirty="0"/>
              <a:t>Group 3 –activities where both skill and intensity of exercise are highly variable; must be employed cautiously for high risk ,low fit and symptomatic individuals;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3D4E01-4BBC-4F66-BC4E-149992A88B03}"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06D26B5C-7784-4A26-8D91-C0BDFE25B76E}" type="slidenum">
              <a:rPr lang="en-US" altLang="en-US"/>
              <a:pPr/>
              <a:t>91</a:t>
            </a:fld>
            <a:endParaRPr lang="en-US" altLang="en-US"/>
          </a:p>
        </p:txBody>
      </p:sp>
      <p:sp>
        <p:nvSpPr>
          <p:cNvPr id="145410" name="Rectangle 2"/>
          <p:cNvSpPr>
            <a:spLocks noGrp="1" noChangeArrowheads="1"/>
          </p:cNvSpPr>
          <p:nvPr>
            <p:ph type="title"/>
          </p:nvPr>
        </p:nvSpPr>
        <p:spPr/>
        <p:txBody>
          <a:bodyPr/>
          <a:lstStyle/>
          <a:p>
            <a:r>
              <a:rPr lang="en-US"/>
              <a:t>EXERCISE INTENSITY</a:t>
            </a:r>
          </a:p>
        </p:txBody>
      </p:sp>
      <p:sp>
        <p:nvSpPr>
          <p:cNvPr id="145411" name="Rectangle 3"/>
          <p:cNvSpPr>
            <a:spLocks noGrp="1" noChangeArrowheads="1"/>
          </p:cNvSpPr>
          <p:nvPr>
            <p:ph type="body" idx="1"/>
          </p:nvPr>
        </p:nvSpPr>
        <p:spPr/>
        <p:txBody>
          <a:bodyPr/>
          <a:lstStyle/>
          <a:p>
            <a:pPr marL="571500" indent="-571500"/>
            <a:r>
              <a:rPr lang="en-US"/>
              <a:t>40%/50% to 85%  VO2R or HRR</a:t>
            </a:r>
          </a:p>
          <a:p>
            <a:pPr marL="571500" indent="-571500">
              <a:buFont typeface="Wingdings" pitchFamily="2" charset="2"/>
              <a:buNone/>
            </a:pPr>
            <a:r>
              <a:rPr lang="en-US"/>
              <a:t>                       or</a:t>
            </a:r>
          </a:p>
          <a:p>
            <a:pPr marL="571500" indent="-571500"/>
            <a:r>
              <a:rPr lang="en-US"/>
              <a:t>64%/70% to 94% VO2max or HRmax</a:t>
            </a:r>
          </a:p>
          <a:p>
            <a:pPr marL="571500" indent="-571500"/>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9B7303-DA11-4E61-AE7E-BBBED1F6AC0E}"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E5FBB2F5-F5A9-4762-942F-93E52184825C}" type="slidenum">
              <a:rPr lang="en-US" altLang="en-US"/>
              <a:pPr/>
              <a:t>92</a:t>
            </a:fld>
            <a:endParaRPr lang="en-US" altLang="en-US"/>
          </a:p>
        </p:txBody>
      </p:sp>
      <p:sp>
        <p:nvSpPr>
          <p:cNvPr id="148482" name="Rectangle 2"/>
          <p:cNvSpPr>
            <a:spLocks noGrp="1" noChangeArrowheads="1"/>
          </p:cNvSpPr>
          <p:nvPr>
            <p:ph type="title"/>
          </p:nvPr>
        </p:nvSpPr>
        <p:spPr/>
        <p:txBody>
          <a:bodyPr>
            <a:normAutofit fontScale="90000"/>
          </a:bodyPr>
          <a:lstStyle/>
          <a:p>
            <a:r>
              <a:rPr lang="en-US" sz="3800"/>
              <a:t>FACTORS TO BE CONSIDERED BEFORE DETERMINING THE LEVEL OF EXERCISE INTENSITY</a:t>
            </a:r>
          </a:p>
        </p:txBody>
      </p:sp>
      <p:sp>
        <p:nvSpPr>
          <p:cNvPr id="148483" name="Rectangle 3"/>
          <p:cNvSpPr>
            <a:spLocks noGrp="1" noChangeArrowheads="1"/>
          </p:cNvSpPr>
          <p:nvPr>
            <p:ph type="body" idx="1"/>
          </p:nvPr>
        </p:nvSpPr>
        <p:spPr>
          <a:xfrm>
            <a:off x="609600" y="2514600"/>
            <a:ext cx="8229600" cy="4530725"/>
          </a:xfrm>
        </p:spPr>
        <p:txBody>
          <a:bodyPr/>
          <a:lstStyle/>
          <a:p>
            <a:r>
              <a:rPr lang="en-US"/>
              <a:t>Fitness level of the individual</a:t>
            </a:r>
          </a:p>
          <a:p>
            <a:r>
              <a:rPr lang="en-US"/>
              <a:t>Medical condition</a:t>
            </a:r>
          </a:p>
          <a:p>
            <a:r>
              <a:rPr lang="en-US"/>
              <a:t>Medications</a:t>
            </a:r>
          </a:p>
          <a:p>
            <a:r>
              <a:rPr lang="en-US"/>
              <a:t>Individual objectives and preferences</a:t>
            </a:r>
          </a:p>
          <a:p>
            <a:r>
              <a:rPr lang="en-US"/>
              <a:t>Risk of injuries is higher and adherence lower with high intensity exercise.</a:t>
            </a:r>
          </a:p>
          <a:p>
            <a:pPr>
              <a:buFont typeface="Wingdings" pitchFamily="2" charset="2"/>
              <a:buNone/>
            </a:pPr>
            <a:endParaRPr lang="en-US"/>
          </a:p>
          <a:p>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48AB787-9956-495F-9331-698140233B6F}"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4C45D77B-EB69-46DB-9D3B-6EE77B7F74F9}" type="slidenum">
              <a:rPr lang="en-US" altLang="en-US"/>
              <a:pPr/>
              <a:t>93</a:t>
            </a:fld>
            <a:endParaRPr lang="en-US" altLang="en-US"/>
          </a:p>
        </p:txBody>
      </p:sp>
      <p:sp>
        <p:nvSpPr>
          <p:cNvPr id="146434" name="Rectangle 2"/>
          <p:cNvSpPr>
            <a:spLocks noGrp="1" noChangeArrowheads="1"/>
          </p:cNvSpPr>
          <p:nvPr>
            <p:ph type="title"/>
          </p:nvPr>
        </p:nvSpPr>
        <p:spPr/>
        <p:txBody>
          <a:bodyPr/>
          <a:lstStyle/>
          <a:p>
            <a:endParaRPr lang="en-US"/>
          </a:p>
        </p:txBody>
      </p:sp>
      <p:sp>
        <p:nvSpPr>
          <p:cNvPr id="146435" name="Rectangle 3"/>
          <p:cNvSpPr>
            <a:spLocks noGrp="1" noChangeArrowheads="1"/>
          </p:cNvSpPr>
          <p:nvPr>
            <p:ph type="body" idx="1"/>
          </p:nvPr>
        </p:nvSpPr>
        <p:spPr/>
        <p:txBody>
          <a:bodyPr/>
          <a:lstStyle/>
          <a:p>
            <a:r>
              <a:rPr lang="en-US"/>
              <a:t>VO2</a:t>
            </a:r>
          </a:p>
          <a:p>
            <a:r>
              <a:rPr lang="en-US"/>
              <a:t>Heart rate methods</a:t>
            </a:r>
          </a:p>
          <a:p>
            <a:pPr>
              <a:buFont typeface="Wingdings" pitchFamily="2" charset="2"/>
              <a:buAutoNum type="arabicPeriod"/>
            </a:pPr>
            <a:r>
              <a:rPr lang="en-US"/>
              <a:t>Direct</a:t>
            </a:r>
          </a:p>
          <a:p>
            <a:pPr>
              <a:buFont typeface="Wingdings" pitchFamily="2" charset="2"/>
              <a:buAutoNum type="arabicPeriod"/>
            </a:pPr>
            <a:r>
              <a:rPr lang="en-US"/>
              <a:t>Percent of HRmax(0- peak method)</a:t>
            </a:r>
          </a:p>
          <a:p>
            <a:pPr>
              <a:buFont typeface="Wingdings" pitchFamily="2" charset="2"/>
              <a:buAutoNum type="arabicPeriod"/>
            </a:pPr>
            <a:r>
              <a:rPr lang="en-US"/>
              <a:t>HR reserve method (Karvonen)</a:t>
            </a:r>
          </a:p>
          <a:p>
            <a:r>
              <a:rPr lang="en-US"/>
              <a:t>Rating of perceived exertion</a:t>
            </a:r>
          </a:p>
          <a:p>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A0CCB57-4A36-4D80-9553-CE4453E12785}"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426D5506-7CFB-4257-A8C5-59910A767679}" type="slidenum">
              <a:rPr lang="en-US" altLang="en-US"/>
              <a:pPr/>
              <a:t>94</a:t>
            </a:fld>
            <a:endParaRPr lang="en-US" altLang="en-US"/>
          </a:p>
        </p:txBody>
      </p:sp>
      <p:sp>
        <p:nvSpPr>
          <p:cNvPr id="149506" name="Rectangle 2"/>
          <p:cNvSpPr>
            <a:spLocks noGrp="1" noChangeArrowheads="1"/>
          </p:cNvSpPr>
          <p:nvPr>
            <p:ph type="title"/>
          </p:nvPr>
        </p:nvSpPr>
        <p:spPr/>
        <p:txBody>
          <a:bodyPr/>
          <a:lstStyle/>
          <a:p>
            <a:r>
              <a:rPr lang="en-US" sz="3800"/>
              <a:t>INTENSITY PRESCRIPTION BY VO</a:t>
            </a:r>
            <a:r>
              <a:rPr lang="en-US" sz="3800" baseline="-25000"/>
              <a:t>2</a:t>
            </a:r>
            <a:endParaRPr lang="en-US" sz="3800"/>
          </a:p>
        </p:txBody>
      </p:sp>
      <p:sp>
        <p:nvSpPr>
          <p:cNvPr id="149507" name="Rectangle 3"/>
          <p:cNvSpPr>
            <a:spLocks noGrp="1" noChangeArrowheads="1"/>
          </p:cNvSpPr>
          <p:nvPr>
            <p:ph type="body" idx="1"/>
          </p:nvPr>
        </p:nvSpPr>
        <p:spPr/>
        <p:txBody>
          <a:bodyPr/>
          <a:lstStyle/>
          <a:p>
            <a:r>
              <a:rPr lang="en-US"/>
              <a:t>Target VO</a:t>
            </a:r>
            <a:r>
              <a:rPr lang="en-US" baseline="-25000"/>
              <a:t>2</a:t>
            </a:r>
            <a:r>
              <a:rPr lang="en-US"/>
              <a:t>= VO</a:t>
            </a:r>
            <a:r>
              <a:rPr lang="en-US" baseline="-25000"/>
              <a:t>2</a:t>
            </a:r>
            <a:r>
              <a:rPr lang="en-US"/>
              <a:t>R* ex intensity + VO</a:t>
            </a:r>
            <a:r>
              <a:rPr lang="en-US" baseline="-25000"/>
              <a:t>2</a:t>
            </a:r>
            <a:r>
              <a:rPr lang="en-US"/>
              <a:t>rest</a:t>
            </a:r>
          </a:p>
          <a:p>
            <a:pPr>
              <a:buFont typeface="Wingdings" pitchFamily="2" charset="2"/>
              <a:buNone/>
            </a:pPr>
            <a:r>
              <a:rPr lang="en-US">
                <a:sym typeface="Wingdings" pitchFamily="2" charset="2"/>
              </a:rPr>
              <a:t>Target VO</a:t>
            </a:r>
            <a:r>
              <a:rPr lang="en-US" baseline="-25000">
                <a:sym typeface="Wingdings" pitchFamily="2" charset="2"/>
              </a:rPr>
              <a:t>2</a:t>
            </a:r>
            <a:r>
              <a:rPr lang="en-US">
                <a:sym typeface="Wingdings" pitchFamily="2" charset="2"/>
              </a:rPr>
              <a:t>= (VO</a:t>
            </a:r>
            <a:r>
              <a:rPr lang="en-US" baseline="-25000">
                <a:sym typeface="Wingdings" pitchFamily="2" charset="2"/>
              </a:rPr>
              <a:t>2</a:t>
            </a:r>
            <a:r>
              <a:rPr lang="en-US">
                <a:sym typeface="Wingdings" pitchFamily="2" charset="2"/>
              </a:rPr>
              <a:t>max – VO</a:t>
            </a:r>
            <a:r>
              <a:rPr lang="en-US" baseline="-25000">
                <a:sym typeface="Wingdings" pitchFamily="2" charset="2"/>
              </a:rPr>
              <a:t>2</a:t>
            </a:r>
            <a:r>
              <a:rPr lang="en-US">
                <a:sym typeface="Wingdings" pitchFamily="2" charset="2"/>
              </a:rPr>
              <a:t>rest)*ex intensity + VO</a:t>
            </a:r>
            <a:r>
              <a:rPr lang="en-US" baseline="-25000">
                <a:sym typeface="Wingdings" pitchFamily="2" charset="2"/>
              </a:rPr>
              <a:t>2</a:t>
            </a:r>
            <a:r>
              <a:rPr lang="en-US">
                <a:sym typeface="Wingdings" pitchFamily="2" charset="2"/>
              </a:rPr>
              <a:t>rest</a:t>
            </a:r>
          </a:p>
          <a:p>
            <a:r>
              <a:rPr lang="en-US"/>
              <a:t>VO</a:t>
            </a:r>
            <a:r>
              <a:rPr lang="en-US" baseline="-25000"/>
              <a:t>2</a:t>
            </a:r>
            <a:r>
              <a:rPr lang="en-US"/>
              <a:t>rest= 3.5ml/kg/min</a:t>
            </a:r>
          </a:p>
          <a:p>
            <a:r>
              <a:rPr lang="en-US"/>
              <a:t>Ex intensity= 40%/50%- 85%</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C3A98A7-2173-4166-90D1-ACA60D6DEE36}"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9408857E-DC53-457D-B652-986EA6E26ED2}" type="slidenum">
              <a:rPr lang="en-US" altLang="en-US"/>
              <a:pPr/>
              <a:t>95</a:t>
            </a:fld>
            <a:endParaRPr lang="en-US" altLang="en-US"/>
          </a:p>
        </p:txBody>
      </p:sp>
      <p:sp>
        <p:nvSpPr>
          <p:cNvPr id="154626" name="Rectangle 2"/>
          <p:cNvSpPr>
            <a:spLocks noGrp="1" noChangeArrowheads="1"/>
          </p:cNvSpPr>
          <p:nvPr>
            <p:ph type="title"/>
          </p:nvPr>
        </p:nvSpPr>
        <p:spPr/>
        <p:txBody>
          <a:bodyPr/>
          <a:lstStyle/>
          <a:p>
            <a:r>
              <a:rPr lang="en-US" sz="3800"/>
              <a:t>HEART RATE RESERVE METHOD</a:t>
            </a:r>
          </a:p>
        </p:txBody>
      </p:sp>
      <p:sp>
        <p:nvSpPr>
          <p:cNvPr id="154627" name="Rectangle 3"/>
          <p:cNvSpPr>
            <a:spLocks noGrp="1" noChangeArrowheads="1"/>
          </p:cNvSpPr>
          <p:nvPr>
            <p:ph type="body" idx="1"/>
          </p:nvPr>
        </p:nvSpPr>
        <p:spPr/>
        <p:txBody>
          <a:bodyPr/>
          <a:lstStyle/>
          <a:p>
            <a:r>
              <a:rPr lang="en-US"/>
              <a:t>Target HR= HRR* ex intensity+HRrest</a:t>
            </a:r>
          </a:p>
          <a:p>
            <a:endParaRPr lang="en-US"/>
          </a:p>
          <a:p>
            <a:pPr>
              <a:buFont typeface="Wingdings" pitchFamily="2" charset="2"/>
              <a:buNone/>
            </a:pPr>
            <a:r>
              <a:rPr lang="en-US"/>
              <a:t>Target HR= (HRmax-HRrest)*ex intensity+HRrest</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E4A2F31-399A-4F38-88C8-1E6F47676FB3}"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D20580FC-DAF0-474D-8A6C-88D4889848A6}" type="slidenum">
              <a:rPr lang="en-US" altLang="en-US"/>
              <a:pPr/>
              <a:t>96</a:t>
            </a:fld>
            <a:endParaRPr lang="en-US" altLang="en-US"/>
          </a:p>
        </p:txBody>
      </p:sp>
      <p:sp>
        <p:nvSpPr>
          <p:cNvPr id="155650" name="Rectangle 2"/>
          <p:cNvSpPr>
            <a:spLocks noGrp="1" noChangeArrowheads="1"/>
          </p:cNvSpPr>
          <p:nvPr>
            <p:ph type="title"/>
          </p:nvPr>
        </p:nvSpPr>
        <p:spPr/>
        <p:txBody>
          <a:bodyPr/>
          <a:lstStyle/>
          <a:p>
            <a:r>
              <a:rPr lang="en-US" sz="3800"/>
              <a:t>RATING OF PERCEIVED EXERTION</a:t>
            </a:r>
          </a:p>
        </p:txBody>
      </p:sp>
      <p:sp>
        <p:nvSpPr>
          <p:cNvPr id="155651" name="Rectangle 3"/>
          <p:cNvSpPr>
            <a:spLocks noGrp="1" noChangeArrowheads="1"/>
          </p:cNvSpPr>
          <p:nvPr>
            <p:ph type="body" idx="1"/>
          </p:nvPr>
        </p:nvSpPr>
        <p:spPr>
          <a:xfrm>
            <a:off x="457200" y="1524000"/>
            <a:ext cx="8229600" cy="4530725"/>
          </a:xfrm>
        </p:spPr>
        <p:txBody>
          <a:bodyPr/>
          <a:lstStyle/>
          <a:p>
            <a:r>
              <a:rPr lang="en-US"/>
              <a:t>Used as an adjunct to monitoring heart rate</a:t>
            </a:r>
          </a:p>
          <a:p>
            <a:endParaRPr lang="en-US"/>
          </a:p>
          <a:p>
            <a:pPr>
              <a:buFont typeface="Wingdings" pitchFamily="2" charset="2"/>
              <a:buNone/>
            </a:pPr>
            <a:endParaRPr lang="en-US"/>
          </a:p>
          <a:p>
            <a:r>
              <a:rPr lang="en-US"/>
              <a:t>Avg RPE associated with physiologic adaptation to exercise- 12 - 16</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4DF30DF-6237-4325-BEF2-5C3BB1A0CCF4}"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4CB77C9F-E399-49B3-9FD9-60910126CDE7}" type="slidenum">
              <a:rPr lang="en-US" altLang="en-US"/>
              <a:pPr/>
              <a:t>97</a:t>
            </a:fld>
            <a:endParaRPr lang="en-US" altLang="en-US"/>
          </a:p>
        </p:txBody>
      </p:sp>
      <p:sp>
        <p:nvSpPr>
          <p:cNvPr id="143362" name="Rectangle 2"/>
          <p:cNvSpPr>
            <a:spLocks noGrp="1" noChangeArrowheads="1"/>
          </p:cNvSpPr>
          <p:nvPr>
            <p:ph type="title"/>
          </p:nvPr>
        </p:nvSpPr>
        <p:spPr/>
        <p:txBody>
          <a:bodyPr/>
          <a:lstStyle/>
          <a:p>
            <a:r>
              <a:rPr lang="en-US"/>
              <a:t>EXERCISE DURATION</a:t>
            </a:r>
          </a:p>
        </p:txBody>
      </p:sp>
      <p:sp>
        <p:nvSpPr>
          <p:cNvPr id="143363" name="Rectangle 3"/>
          <p:cNvSpPr>
            <a:spLocks noGrp="1" noChangeArrowheads="1"/>
          </p:cNvSpPr>
          <p:nvPr>
            <p:ph type="body" idx="1"/>
          </p:nvPr>
        </p:nvSpPr>
        <p:spPr/>
        <p:txBody>
          <a:bodyPr/>
          <a:lstStyle/>
          <a:p>
            <a:r>
              <a:rPr lang="en-US"/>
              <a:t>20 – 60 min of continuous or intermittent</a:t>
            </a:r>
          </a:p>
          <a:p>
            <a:pPr>
              <a:buFont typeface="Wingdings" pitchFamily="2" charset="2"/>
              <a:buNone/>
            </a:pPr>
            <a:endParaRPr lang="en-US"/>
          </a:p>
          <a:p>
            <a:r>
              <a:rPr lang="en-US"/>
              <a:t>60 -80% of HRR or 77% -90% of HRmax for 20-30 min - fulfils most of the goals.</a:t>
            </a:r>
          </a:p>
          <a:p>
            <a:pPr>
              <a:buFont typeface="Wingdings" pitchFamily="2" charset="2"/>
              <a:buNone/>
            </a:pPr>
            <a:endParaRPr lang="en-US"/>
          </a:p>
          <a:p>
            <a:r>
              <a:rPr lang="en-US"/>
              <a:t>Duration can be increased as an individual adapts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04992B-535C-4D45-AAFB-7E6552DD1AE9}"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C5D4BA4C-0916-40A9-B14F-A332C7356EB9}" type="slidenum">
              <a:rPr lang="en-US" altLang="en-US"/>
              <a:pPr/>
              <a:t>98</a:t>
            </a:fld>
            <a:endParaRPr lang="en-US" altLang="en-US"/>
          </a:p>
        </p:txBody>
      </p:sp>
      <p:sp>
        <p:nvSpPr>
          <p:cNvPr id="144386" name="Rectangle 2"/>
          <p:cNvSpPr>
            <a:spLocks noGrp="1" noChangeArrowheads="1"/>
          </p:cNvSpPr>
          <p:nvPr>
            <p:ph type="title"/>
          </p:nvPr>
        </p:nvSpPr>
        <p:spPr/>
        <p:txBody>
          <a:bodyPr/>
          <a:lstStyle/>
          <a:p>
            <a:r>
              <a:rPr lang="en-US"/>
              <a:t>EXERCISE FREQUENCY</a:t>
            </a:r>
          </a:p>
        </p:txBody>
      </p:sp>
      <p:sp>
        <p:nvSpPr>
          <p:cNvPr id="144387" name="Rectangle 3"/>
          <p:cNvSpPr>
            <a:spLocks noGrp="1" noChangeArrowheads="1"/>
          </p:cNvSpPr>
          <p:nvPr>
            <p:ph type="body" idx="1"/>
          </p:nvPr>
        </p:nvSpPr>
        <p:spPr>
          <a:xfrm>
            <a:off x="457200" y="1143000"/>
            <a:ext cx="8229600" cy="5029200"/>
          </a:xfrm>
        </p:spPr>
        <p:txBody>
          <a:bodyPr/>
          <a:lstStyle/>
          <a:p>
            <a:pPr>
              <a:lnSpc>
                <a:spcPct val="90000"/>
              </a:lnSpc>
            </a:pPr>
            <a:r>
              <a:rPr lang="en-US"/>
              <a:t>3-5 days/week</a:t>
            </a:r>
          </a:p>
          <a:p>
            <a:pPr>
              <a:lnSpc>
                <a:spcPct val="90000"/>
              </a:lnSpc>
            </a:pPr>
            <a:r>
              <a:rPr lang="en-US"/>
              <a:t>60- 80% of HRR or 77-90% HRmax- 3d/wk</a:t>
            </a:r>
          </a:p>
          <a:p>
            <a:pPr>
              <a:lnSpc>
                <a:spcPct val="90000"/>
              </a:lnSpc>
            </a:pPr>
            <a:r>
              <a:rPr lang="en-US"/>
              <a:t>Based on the functional capacities</a:t>
            </a:r>
          </a:p>
          <a:p>
            <a:pPr>
              <a:lnSpc>
                <a:spcPct val="90000"/>
              </a:lnSpc>
              <a:buFont typeface="Wingdings" pitchFamily="2" charset="2"/>
              <a:buNone/>
            </a:pPr>
            <a:endParaRPr lang="en-US"/>
          </a:p>
          <a:p>
            <a:pPr>
              <a:lnSpc>
                <a:spcPct val="90000"/>
              </a:lnSpc>
              <a:buFont typeface="Wingdings" pitchFamily="2" charset="2"/>
              <a:buNone/>
            </a:pPr>
            <a:r>
              <a:rPr lang="en-US"/>
              <a:t>&lt;3 MET- multiple brief daily sessions</a:t>
            </a:r>
          </a:p>
          <a:p>
            <a:pPr>
              <a:lnSpc>
                <a:spcPct val="90000"/>
              </a:lnSpc>
              <a:buFont typeface="Wingdings" pitchFamily="2" charset="2"/>
              <a:buNone/>
            </a:pPr>
            <a:r>
              <a:rPr lang="en-US"/>
              <a:t>3-5 MET- one or two short sessions per day</a:t>
            </a:r>
          </a:p>
          <a:p>
            <a:pPr>
              <a:lnSpc>
                <a:spcPct val="90000"/>
              </a:lnSpc>
              <a:buFont typeface="Wingdings" pitchFamily="2" charset="2"/>
              <a:buNone/>
            </a:pPr>
            <a:r>
              <a:rPr lang="en-US"/>
              <a:t>&gt;5 MET – 3-5 sessions/wk</a:t>
            </a:r>
          </a:p>
          <a:p>
            <a:pPr>
              <a:lnSpc>
                <a:spcPct val="90000"/>
              </a:lnSpc>
            </a:pPr>
            <a:endParaRPr lang="en-US"/>
          </a:p>
          <a:p>
            <a:pPr>
              <a:lnSpc>
                <a:spcPct val="90000"/>
              </a:lnSpc>
            </a:pPr>
            <a:r>
              <a:rPr lang="en-US"/>
              <a:t>Vigorous training 7 d/wk is not recommended.</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95F9EA-2DD7-45EE-8A33-5971110BD564}" type="datetime1">
              <a:rPr lang="en-US"/>
              <a:pPr/>
              <a:t>6/18/2024</a:t>
            </a:fld>
            <a:endParaRPr lang="en-US" altLang="en-US"/>
          </a:p>
        </p:txBody>
      </p:sp>
      <p:sp>
        <p:nvSpPr>
          <p:cNvPr id="5" name="Footer Placeholder 4"/>
          <p:cNvSpPr>
            <a:spLocks noGrp="1"/>
          </p:cNvSpPr>
          <p:nvPr>
            <p:ph type="ftr" sz="quarter" idx="11"/>
          </p:nvPr>
        </p:nvSpPr>
        <p:spPr/>
        <p:txBody>
          <a:bodyPr/>
          <a:lstStyle/>
          <a:p>
            <a:r>
              <a:rPr lang="en-US" altLang="en-US"/>
              <a:t>GENERAL PRINCIPLES OF EXERCISE PRESCRIPTION</a:t>
            </a:r>
          </a:p>
        </p:txBody>
      </p:sp>
      <p:sp>
        <p:nvSpPr>
          <p:cNvPr id="6" name="Slide Number Placeholder 5"/>
          <p:cNvSpPr>
            <a:spLocks noGrp="1"/>
          </p:cNvSpPr>
          <p:nvPr>
            <p:ph type="sldNum" sz="quarter" idx="12"/>
          </p:nvPr>
        </p:nvSpPr>
        <p:spPr/>
        <p:txBody>
          <a:bodyPr/>
          <a:lstStyle/>
          <a:p>
            <a:fld id="{233780F6-AC02-4D7F-834F-DE6CBA56B2F5}" type="slidenum">
              <a:rPr lang="en-US" altLang="en-US"/>
              <a:pPr/>
              <a:t>99</a:t>
            </a:fld>
            <a:endParaRPr lang="en-US" altLang="en-US"/>
          </a:p>
        </p:txBody>
      </p:sp>
      <p:sp>
        <p:nvSpPr>
          <p:cNvPr id="81922" name="Rectangle 2"/>
          <p:cNvSpPr>
            <a:spLocks noGrp="1" noChangeArrowheads="1"/>
          </p:cNvSpPr>
          <p:nvPr>
            <p:ph type="title"/>
          </p:nvPr>
        </p:nvSpPr>
        <p:spPr/>
        <p:txBody>
          <a:bodyPr/>
          <a:lstStyle/>
          <a:p>
            <a:r>
              <a:rPr lang="en-US" sz="3800"/>
              <a:t>EXERCISE EXPENDITURE GOALS</a:t>
            </a:r>
          </a:p>
        </p:txBody>
      </p:sp>
      <p:sp>
        <p:nvSpPr>
          <p:cNvPr id="81923" name="Rectangle 3"/>
          <p:cNvSpPr>
            <a:spLocks noGrp="1" noChangeArrowheads="1"/>
          </p:cNvSpPr>
          <p:nvPr>
            <p:ph type="body" idx="1"/>
          </p:nvPr>
        </p:nvSpPr>
        <p:spPr/>
        <p:txBody>
          <a:bodyPr>
            <a:normAutofit lnSpcReduction="10000"/>
          </a:bodyPr>
          <a:lstStyle/>
          <a:p>
            <a:pPr>
              <a:lnSpc>
                <a:spcPct val="90000"/>
              </a:lnSpc>
            </a:pPr>
            <a:r>
              <a:rPr lang="en-US"/>
              <a:t>150-400 kcal /day</a:t>
            </a:r>
          </a:p>
          <a:p>
            <a:pPr>
              <a:lnSpc>
                <a:spcPct val="90000"/>
              </a:lnSpc>
            </a:pPr>
            <a:endParaRPr lang="en-US"/>
          </a:p>
          <a:p>
            <a:pPr>
              <a:lnSpc>
                <a:spcPct val="90000"/>
              </a:lnSpc>
            </a:pPr>
            <a:r>
              <a:rPr lang="en-US"/>
              <a:t>Excess of 2000 kcal /week </a:t>
            </a:r>
            <a:r>
              <a:rPr lang="en-US">
                <a:sym typeface="Wingdings" pitchFamily="2" charset="2"/>
              </a:rPr>
              <a:t>short term and long term weight control</a:t>
            </a:r>
          </a:p>
          <a:p>
            <a:pPr>
              <a:lnSpc>
                <a:spcPct val="90000"/>
              </a:lnSpc>
              <a:buFont typeface="Wingdings" pitchFamily="2" charset="2"/>
              <a:buNone/>
            </a:pPr>
            <a:endParaRPr lang="en-US">
              <a:sym typeface="Wingdings" pitchFamily="2" charset="2"/>
            </a:endParaRPr>
          </a:p>
          <a:p>
            <a:pPr>
              <a:lnSpc>
                <a:spcPct val="90000"/>
              </a:lnSpc>
            </a:pPr>
            <a:r>
              <a:rPr lang="en-US">
                <a:sym typeface="Wingdings" pitchFamily="2" charset="2"/>
              </a:rPr>
              <a:t>Accelerometer –estimate caloric expenditure</a:t>
            </a:r>
          </a:p>
          <a:p>
            <a:pPr>
              <a:lnSpc>
                <a:spcPct val="90000"/>
              </a:lnSpc>
            </a:pPr>
            <a:endParaRPr lang="en-US">
              <a:sym typeface="Wingdings" pitchFamily="2" charset="2"/>
            </a:endParaRPr>
          </a:p>
          <a:p>
            <a:pPr>
              <a:lnSpc>
                <a:spcPct val="90000"/>
              </a:lnSpc>
            </a:pPr>
            <a:r>
              <a:rPr lang="en-US">
                <a:sym typeface="Wingdings" pitchFamily="2" charset="2"/>
              </a:rPr>
              <a:t>(METs * 3.5 * body weight in kg)/200= kcal/ min</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1988</TotalTime>
  <Words>9245</Words>
  <Application>Microsoft Office PowerPoint</Application>
  <PresentationFormat>On-screen Show (4:3)</PresentationFormat>
  <Paragraphs>1268</Paragraphs>
  <Slides>184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184</vt:i4>
      </vt:variant>
    </vt:vector>
  </HeadingPairs>
  <TitlesOfParts>
    <vt:vector size="190" baseType="lpstr">
      <vt:lpstr>Andalus</vt:lpstr>
      <vt:lpstr>Arial</vt:lpstr>
      <vt:lpstr>Calibri</vt:lpstr>
      <vt:lpstr>Symbol</vt:lpstr>
      <vt:lpstr>Wingdings</vt:lpstr>
      <vt:lpstr>Office Theme</vt:lpstr>
      <vt:lpstr>EXERCISE PHYSIOLOGY </vt:lpstr>
      <vt:lpstr>CONTENT</vt:lpstr>
      <vt:lpstr>PowerPoint Presentation</vt:lpstr>
      <vt:lpstr>PowerPoint Presentation</vt:lpstr>
      <vt:lpstr>PowerPoint Presentation</vt:lpstr>
      <vt:lpstr>Basic energy systems </vt:lpstr>
      <vt:lpstr>PowerPoint Presentation</vt:lpstr>
      <vt:lpstr>Total energy expenditure (MET) sources </vt:lpstr>
      <vt:lpstr>Phosphagen or The ATP PCr system </vt:lpstr>
      <vt:lpstr>Phosphagen or The ATP PCr system</vt:lpstr>
      <vt:lpstr>Anaerobic Glycolytic System </vt:lpstr>
      <vt:lpstr>Aerobic System </vt:lpstr>
      <vt:lpstr>Total energy expenditure (MET) sources </vt:lpstr>
      <vt:lpstr>Total energy expenditure (MET) sources </vt:lpstr>
      <vt:lpstr>Total energy expenditure (MET) sources </vt:lpstr>
      <vt:lpstr>Total energy expenditure (MET) sources </vt:lpstr>
      <vt:lpstr>Acute and chronic adaption to exercise </vt:lpstr>
      <vt:lpstr>PowerPoint Presentation</vt:lpstr>
      <vt:lpstr>Acute Physiological response to exercise  </vt:lpstr>
      <vt:lpstr>Acute physiological response to exercise  </vt:lpstr>
      <vt:lpstr>Acute Physiological response to exercise  </vt:lpstr>
      <vt:lpstr> Acute physiological response to exercise  </vt:lpstr>
      <vt:lpstr>Acute physiological response to exercise</vt:lpstr>
      <vt:lpstr>Acute Physiological response to Exercise</vt:lpstr>
      <vt:lpstr>PowerPoint Presentation</vt:lpstr>
      <vt:lpstr>Factors to consider During Monitoring </vt:lpstr>
      <vt:lpstr>Chronic Physiological Adaptations To Exercise</vt:lpstr>
      <vt:lpstr>Chronic Physiological Adaptations To Exercise</vt:lpstr>
      <vt:lpstr>PowerPoint Presentation</vt:lpstr>
      <vt:lpstr>Chronic Physiological Adaptations To Exercise</vt:lpstr>
      <vt:lpstr>Chronic Physiological Adaptations To Exercise</vt:lpstr>
      <vt:lpstr>Chronic Physiological Adaptations To Exercise</vt:lpstr>
      <vt:lpstr>Chronic Physiological Adaptations To Exercise</vt:lpstr>
      <vt:lpstr>Chronic Physiological Adaptations To Exercise</vt:lpstr>
      <vt:lpstr>Chronic Physiological Adaptations To Exercise</vt:lpstr>
      <vt:lpstr>Chronic Physiological Adaptations To Exercise</vt:lpstr>
      <vt:lpstr>Chronic Physiological Adaptations To Exercise</vt:lpstr>
      <vt:lpstr>Chronic Physiological Adaptations To Exercise</vt:lpstr>
      <vt:lpstr>Neuromuscular Adaptations to Resistance Training </vt:lpstr>
      <vt:lpstr>Neuromuscular Adaptations to Resistance Training </vt:lpstr>
      <vt:lpstr>Neuromuscular Adaptations to Resistance Training </vt:lpstr>
      <vt:lpstr>Neuromuscular Adaptations to Resistance Training </vt:lpstr>
      <vt:lpstr>Neuromuscular Adaptations to Resistance Training </vt:lpstr>
      <vt:lpstr>Metabolic Adaptations </vt:lpstr>
      <vt:lpstr>Metabolic Adaptations </vt:lpstr>
      <vt:lpstr>Metabolic Adaptations </vt:lpstr>
      <vt:lpstr>Metabolic Adaptations </vt:lpstr>
      <vt:lpstr>Metabolic Adaptations </vt:lpstr>
      <vt:lpstr>Cardiovascular Adaptations To Training</vt:lpstr>
      <vt:lpstr>Cardiovascular Adaptations To Training</vt:lpstr>
      <vt:lpstr>Cardiovascular Adaptations To Training</vt:lpstr>
      <vt:lpstr>Cardiovascular Adaptations To Training</vt:lpstr>
      <vt:lpstr>Cardiovascular Adaptations To Training</vt:lpstr>
      <vt:lpstr>Cardiovascular Adaptations To Training</vt:lpstr>
      <vt:lpstr>Cardiovascular Adaptations To Training</vt:lpstr>
      <vt:lpstr>Cardiovascular Adaptations To Training</vt:lpstr>
      <vt:lpstr>Respiratory adaptations to training </vt:lpstr>
      <vt:lpstr>Respiratory adaptations to training </vt:lpstr>
      <vt:lpstr>Complications Of Bed Rest </vt:lpstr>
      <vt:lpstr>PowerPoint Presentation</vt:lpstr>
      <vt:lpstr>PowerPoint Presentation</vt:lpstr>
      <vt:lpstr>Complication of bed rest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Acute Physiological Effect Of Mobilization And Exercise  </vt:lpstr>
      <vt:lpstr>Acute Physiological Effect Of Mobalization And Exercise </vt:lpstr>
      <vt:lpstr>Aerobic and Anaerobic training </vt:lpstr>
      <vt:lpstr>   GENERAL PRINCIPLES OF EXERCISE PRESCRIPTION</vt:lpstr>
      <vt:lpstr>An Introduction to Principles of Exercise Prescription </vt:lpstr>
      <vt:lpstr>COMPONENTS OF EXERCISE PRESCRIPTION</vt:lpstr>
      <vt:lpstr>Components of the Exercise  Training Session</vt:lpstr>
      <vt:lpstr>General Considerations for  Exercise Prescription</vt:lpstr>
      <vt:lpstr>Purpose Exercise prescription</vt:lpstr>
      <vt:lpstr>COMPONENTS OF HEALTH RELATED PHYSICAL FITNESS</vt:lpstr>
      <vt:lpstr>PRINCIPLES OF TRAINING</vt:lpstr>
      <vt:lpstr>OVERVIEW OF THE EXERCISE PRESCRIPTION</vt:lpstr>
      <vt:lpstr>OBJECTIVE EVALUATION</vt:lpstr>
      <vt:lpstr>PowerPoint Presentation</vt:lpstr>
      <vt:lpstr>THE ART OF EXERCISE PRESCRIPTION</vt:lpstr>
      <vt:lpstr>COMPONENTS OF TRAINING SESSION </vt:lpstr>
      <vt:lpstr>CARDIO RESPIRATORY EXERCISE PRESCRIPTION</vt:lpstr>
      <vt:lpstr>MODE OF EXERCISE</vt:lpstr>
      <vt:lpstr>Grouping of cardiorespiratory endurance activities</vt:lpstr>
      <vt:lpstr>PowerPoint Presentation</vt:lpstr>
      <vt:lpstr>EXERCISE INTENSITY</vt:lpstr>
      <vt:lpstr>FACTORS TO BE CONSIDERED BEFORE DETERMINING THE LEVEL OF EXERCISE INTENSITY</vt:lpstr>
      <vt:lpstr>PowerPoint Presentation</vt:lpstr>
      <vt:lpstr>INTENSITY PRESCRIPTION BY VO2</vt:lpstr>
      <vt:lpstr>HEART RATE RESERVE METHOD</vt:lpstr>
      <vt:lpstr>RATING OF PERCEIVED EXERTION</vt:lpstr>
      <vt:lpstr>EXERCISE DURATION</vt:lpstr>
      <vt:lpstr>EXERCISE FREQUENCY</vt:lpstr>
      <vt:lpstr>EXERCISE EXPENDITURE GOALS</vt:lpstr>
      <vt:lpstr>RATE OF PROGRESSION</vt:lpstr>
      <vt:lpstr>INITIAL CONDITIONING STAGE</vt:lpstr>
      <vt:lpstr>IMPROVEMENT STAGE</vt:lpstr>
      <vt:lpstr>MAINTANANCE STAGE</vt:lpstr>
      <vt:lpstr>RESISTANCE EXERCISE PRESCRIPTION</vt:lpstr>
      <vt:lpstr>PowerPoint Presentation</vt:lpstr>
      <vt:lpstr>PowerPoint Presentation</vt:lpstr>
      <vt:lpstr>PowerPoint Presentation</vt:lpstr>
      <vt:lpstr>Resistance training guidelines </vt:lpstr>
      <vt:lpstr>PowerPoint Presentation</vt:lpstr>
      <vt:lpstr>PowerPoint Presentation</vt:lpstr>
      <vt:lpstr>FLEXIBILITY EXERCISE PRESCRIPTION</vt:lpstr>
      <vt:lpstr>PowerPoint Presentation</vt:lpstr>
      <vt:lpstr>Flexibility Ex prescription </vt:lpstr>
      <vt:lpstr>MAINTANAINCE OF TRAINING EFFECT</vt:lpstr>
      <vt:lpstr>PowerPoint Presentation</vt:lpstr>
      <vt:lpstr>PowerPoint Presentation</vt:lpstr>
      <vt:lpstr>PROGRAM SUPERVISION</vt:lpstr>
      <vt:lpstr>PowerPoint Presentation</vt:lpstr>
      <vt:lpstr>Aerobic &amp; Anaerobic training </vt:lpstr>
      <vt:lpstr>Aerobic &amp; Anaerobic training </vt:lpstr>
      <vt:lpstr>Aerobic &amp; Anaerobic training </vt:lpstr>
      <vt:lpstr>Aerobic &amp; Anaerobic training </vt:lpstr>
      <vt:lpstr>Aerobic training </vt:lpstr>
      <vt:lpstr>Aerobic training </vt:lpstr>
      <vt:lpstr>Aerobic training </vt:lpstr>
      <vt:lpstr>Designing An Aerobic Endurance Program</vt:lpstr>
      <vt:lpstr>Designing An Aerobic Endurance Program</vt:lpstr>
      <vt:lpstr>PowerPoint Presentation</vt:lpstr>
      <vt:lpstr>PowerPoint Presentation</vt:lpstr>
      <vt:lpstr>PowerPoint Presentation</vt:lpstr>
      <vt:lpstr>PowerPoint Presentation</vt:lpstr>
      <vt:lpstr>PowerPoint Presentation</vt:lpstr>
      <vt:lpstr>AEROBIC TRAINING </vt:lpstr>
      <vt:lpstr>Long, slow Distance training </vt:lpstr>
      <vt:lpstr>PowerPoint Presentation</vt:lpstr>
      <vt:lpstr>Pace/Tempo Training</vt:lpstr>
      <vt:lpstr>Pace/Tempo Training</vt:lpstr>
      <vt:lpstr>PowerPoint Presentation</vt:lpstr>
      <vt:lpstr>Interval Training </vt:lpstr>
      <vt:lpstr>TYPES OF EROBIC TRAINING </vt:lpstr>
      <vt:lpstr>High-Intensity Interval Training </vt:lpstr>
      <vt:lpstr>PowerPoint Presentation</vt:lpstr>
      <vt:lpstr>Fartlek training</vt:lpstr>
      <vt:lpstr>PowerPoint Presentation</vt:lpstr>
      <vt:lpstr>PowerPoint Presentation</vt:lpstr>
      <vt:lpstr>APPLICATION OF PROGRAM DESIGN TO TRAINING SEASONS</vt:lpstr>
      <vt:lpstr>Special Issues Related To Aerobic Training </vt:lpstr>
      <vt:lpstr>Special Issues Related To Aerobic Training </vt:lpstr>
      <vt:lpstr>Special Issues Related To Aerobic Training </vt:lpstr>
      <vt:lpstr>Special Issues Related To Aerobic Training </vt:lpstr>
      <vt:lpstr>Anaerobic Training </vt:lpstr>
      <vt:lpstr>Specificity </vt:lpstr>
      <vt:lpstr>Specificity </vt:lpstr>
      <vt:lpstr>Specificity </vt:lpstr>
      <vt:lpstr>Overload</vt:lpstr>
      <vt:lpstr>Overload </vt:lpstr>
      <vt:lpstr>Progression </vt:lpstr>
      <vt:lpstr> Resistance Training Program Design Variables </vt:lpstr>
      <vt:lpstr> Resistance Training Program Design Variables </vt:lpstr>
      <vt:lpstr> Resistance Training Program Design Variables </vt:lpstr>
      <vt:lpstr> Resistance Training Program Design Variables </vt:lpstr>
      <vt:lpstr> Resistance Training Program Design Variables </vt:lpstr>
      <vt:lpstr> Resistance Training Program Design Variables </vt:lpstr>
      <vt:lpstr>Resistance Training </vt:lpstr>
      <vt:lpstr>PowerPoint Presentation</vt:lpstr>
      <vt:lpstr>2. Exercise Selection</vt:lpstr>
      <vt:lpstr>2. Exercise Selection</vt:lpstr>
      <vt:lpstr>2. Exercise Selection</vt:lpstr>
      <vt:lpstr>2. Exercise Selection</vt:lpstr>
      <vt:lpstr>2. Exercise Selection</vt:lpstr>
      <vt:lpstr>2. Exercise Selection</vt:lpstr>
      <vt:lpstr>PowerPoint Presentation</vt:lpstr>
      <vt:lpstr>PowerPoint Presentation</vt:lpstr>
      <vt:lpstr>3. Training Frequency</vt:lpstr>
      <vt:lpstr>Step 4: Exercise Order</vt:lpstr>
      <vt:lpstr>Step 5: Training Load and Repetitions </vt:lpstr>
      <vt:lpstr>1RM and Multiple-RM Testing Options</vt:lpstr>
      <vt:lpstr>Step 6: Volume </vt:lpstr>
      <vt:lpstr>PowerPoint Presentation</vt:lpstr>
      <vt:lpstr>Plyometric Training </vt:lpstr>
      <vt:lpstr>Plyometric Training </vt:lpstr>
      <vt:lpstr>Plyometric Training </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Physiology </dc:title>
  <dc:creator>DELL</dc:creator>
  <cp:lastModifiedBy>Kartik Rathod</cp:lastModifiedBy>
  <cp:revision>91</cp:revision>
  <dcterms:created xsi:type="dcterms:W3CDTF">2017-08-21T09:39:11Z</dcterms:created>
  <dcterms:modified xsi:type="dcterms:W3CDTF">2024-06-18T10:54:45Z</dcterms:modified>
</cp:coreProperties>
</file>